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1"/>
  </p:notesMasterIdLst>
  <p:sldIdLst>
    <p:sldId id="256" r:id="rId2"/>
    <p:sldId id="48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481" r:id="rId21"/>
    <p:sldId id="482" r:id="rId22"/>
    <p:sldId id="274" r:id="rId23"/>
    <p:sldId id="275" r:id="rId24"/>
    <p:sldId id="276" r:id="rId25"/>
    <p:sldId id="277" r:id="rId26"/>
    <p:sldId id="278" r:id="rId27"/>
    <p:sldId id="279"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51" r:id="rId74"/>
    <p:sldId id="352" r:id="rId75"/>
    <p:sldId id="384"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438" r:id="rId91"/>
    <p:sldId id="439" r:id="rId92"/>
    <p:sldId id="440" r:id="rId93"/>
    <p:sldId id="441" r:id="rId94"/>
    <p:sldId id="442" r:id="rId95"/>
    <p:sldId id="443" r:id="rId96"/>
    <p:sldId id="444" r:id="rId97"/>
    <p:sldId id="445" r:id="rId98"/>
    <p:sldId id="446" r:id="rId99"/>
    <p:sldId id="447" r:id="rId100"/>
    <p:sldId id="448" r:id="rId101"/>
    <p:sldId id="449" r:id="rId102"/>
    <p:sldId id="450" r:id="rId103"/>
    <p:sldId id="451" r:id="rId104"/>
    <p:sldId id="452" r:id="rId105"/>
    <p:sldId id="453" r:id="rId106"/>
    <p:sldId id="454" r:id="rId107"/>
    <p:sldId id="455" r:id="rId108"/>
    <p:sldId id="456" r:id="rId109"/>
    <p:sldId id="457" r:id="rId110"/>
    <p:sldId id="458" r:id="rId111"/>
    <p:sldId id="459" r:id="rId112"/>
    <p:sldId id="460" r:id="rId113"/>
    <p:sldId id="461" r:id="rId114"/>
    <p:sldId id="462" r:id="rId115"/>
    <p:sldId id="463" r:id="rId116"/>
    <p:sldId id="464" r:id="rId117"/>
    <p:sldId id="465" r:id="rId118"/>
    <p:sldId id="466" r:id="rId119"/>
    <p:sldId id="467" r:id="rId120"/>
    <p:sldId id="468" r:id="rId121"/>
    <p:sldId id="469" r:id="rId122"/>
    <p:sldId id="470" r:id="rId123"/>
    <p:sldId id="471" r:id="rId124"/>
    <p:sldId id="472" r:id="rId125"/>
    <p:sldId id="473" r:id="rId126"/>
    <p:sldId id="474" r:id="rId127"/>
    <p:sldId id="475" r:id="rId128"/>
    <p:sldId id="476" r:id="rId129"/>
    <p:sldId id="477" r:id="rId130"/>
    <p:sldId id="478" r:id="rId131"/>
    <p:sldId id="479" r:id="rId132"/>
    <p:sldId id="480" r:id="rId133"/>
    <p:sldId id="367" r:id="rId134"/>
    <p:sldId id="368" r:id="rId135"/>
    <p:sldId id="484" r:id="rId136"/>
    <p:sldId id="370" r:id="rId137"/>
    <p:sldId id="371" r:id="rId138"/>
    <p:sldId id="372" r:id="rId139"/>
    <p:sldId id="373" r:id="rId140"/>
    <p:sldId id="374" r:id="rId141"/>
    <p:sldId id="375" r:id="rId142"/>
    <p:sldId id="376" r:id="rId143"/>
    <p:sldId id="377" r:id="rId144"/>
    <p:sldId id="378" r:id="rId145"/>
    <p:sldId id="379" r:id="rId146"/>
    <p:sldId id="380" r:id="rId147"/>
    <p:sldId id="381" r:id="rId148"/>
    <p:sldId id="280" r:id="rId149"/>
    <p:sldId id="382" r:id="rId150"/>
  </p:sldIdLst>
  <p:sldSz cx="12192000" cy="6858000"/>
  <p:notesSz cx="6858000" cy="9144000"/>
  <p:embeddedFontLst>
    <p:embeddedFont>
      <p:font typeface="Calibri" panose="020F0502020204030204" pitchFamily="34" charset="0"/>
      <p:regular r:id="rId152"/>
      <p:bold r:id="rId153"/>
      <p:italic r:id="rId154"/>
      <p:boldItalic r:id="rId155"/>
    </p:embeddedFont>
    <p:embeddedFont>
      <p:font typeface="Cambria Math" panose="02040503050406030204" pitchFamily="18" charset="0"/>
      <p:regular r:id="rId156"/>
    </p:embeddedFont>
    <p:embeddedFont>
      <p:font typeface="Georgia" panose="02040502050405020303" pitchFamily="18" charset="0"/>
      <p:regular r:id="rId157"/>
      <p:bold r:id="rId158"/>
      <p:italic r:id="rId159"/>
      <p:boldItalic r:id="rId160"/>
    </p:embeddedFont>
    <p:embeddedFont>
      <p:font typeface="Libre Franklin Thin" pitchFamily="2" charset="77"/>
      <p:regular r:id="rId161"/>
      <p:bold r:id="rId162"/>
      <p:italic r:id="rId163"/>
      <p:boldItalic r:id="rId164"/>
    </p:embeddedFont>
    <p:embeddedFont>
      <p:font typeface="Noto Sans Symbols" panose="020B0502040504020204" pitchFamily="34" charset="0"/>
      <p:regular r:id="rId165"/>
      <p:bold r:id="rId166"/>
    </p:embeddedFont>
    <p:embeddedFont>
      <p:font typeface="Open Sans" panose="020B0606030504020204" pitchFamily="34" charset="0"/>
      <p:regular r:id="rId167"/>
      <p:bold r:id="rId168"/>
      <p:italic r:id="rId169"/>
      <p:boldItalic r:id="rId170"/>
    </p:embeddedFont>
    <p:embeddedFont>
      <p:font typeface="Open Sans SemiBold" panose="020B0606030504020204" pitchFamily="34" charset="0"/>
      <p:regular r:id="rId171"/>
      <p:bold r:id="rId172"/>
      <p:italic r:id="rId173"/>
      <p:boldItalic r:id="rId174"/>
    </p:embeddedFont>
    <p:embeddedFont>
      <p:font typeface="Quattrocento Sans" panose="020B0502050000020003" pitchFamily="34" charset="0"/>
      <p:regular r:id="rId175"/>
      <p:bold r:id="rId176"/>
      <p:italic r:id="rId177"/>
      <p:boldItalic r:id="rId178"/>
    </p:embeddedFont>
    <p:embeddedFont>
      <p:font typeface="Roboto Mono" pitchFamily="49" charset="0"/>
      <p:regular r:id="rId179"/>
      <p:bold r:id="rId180"/>
      <p:italic r:id="rId181"/>
      <p:boldItalic r:id="rId1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3" roundtripDataSignature="AMtx7mibeSqJjTHjDqkFPYTjiXguwgtUx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EC5876-CE94-4699-AC55-0A99E473813B}">
  <a:tblStyle styleId="{5DEC5876-CE94-4699-AC55-0A99E473813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p:restoredTop sz="71360"/>
  </p:normalViewPr>
  <p:slideViewPr>
    <p:cSldViewPr snapToGrid="0" snapToObjects="1">
      <p:cViewPr varScale="1">
        <p:scale>
          <a:sx n="157" d="100"/>
          <a:sy n="157" d="100"/>
        </p:scale>
        <p:origin x="3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8.fntdata"/><Relationship Id="rId170"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9.fntdata"/><Relationship Id="rId181" Type="http://schemas.openxmlformats.org/officeDocument/2006/relationships/font" Target="fonts/font3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2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0.fntdata"/><Relationship Id="rId182" Type="http://schemas.openxmlformats.org/officeDocument/2006/relationships/font" Target="fonts/font31.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notesMaster" Target="notesMasters/notesMaster1.xml"/><Relationship Id="rId172" Type="http://schemas.openxmlformats.org/officeDocument/2006/relationships/font" Target="fonts/font2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1.fntdata"/><Relationship Id="rId183"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6.fntdata"/><Relationship Id="rId178" Type="http://schemas.openxmlformats.org/officeDocument/2006/relationships/font" Target="fonts/font2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73"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2.fntdata"/><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74" Type="http://schemas.openxmlformats.org/officeDocument/2006/relationships/font" Target="fonts/font23.fntdata"/><Relationship Id="rId179" Type="http://schemas.openxmlformats.org/officeDocument/2006/relationships/font" Target="fonts/font2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3.fntdata"/><Relationship Id="rId169" Type="http://schemas.openxmlformats.org/officeDocument/2006/relationships/font" Target="fonts/font18.fntdata"/><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9.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75" Type="http://schemas.openxmlformats.org/officeDocument/2006/relationships/font" Target="fonts/font2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4.fntdata"/><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4.fntdata"/><Relationship Id="rId176" Type="http://schemas.openxmlformats.org/officeDocument/2006/relationships/font" Target="fonts/font2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5.fntdata"/><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font" Target="fonts/font5.fntdata"/><Relationship Id="rId177"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8" Type="http://schemas.openxmlformats.org/officeDocument/2006/relationships/hyperlink" Target="https://en.wikipedia.org/wiki/Artificial_neural_net" TargetMode="External"/><Relationship Id="rId3" Type="http://schemas.openxmlformats.org/officeDocument/2006/relationships/hyperlink" Target="https://en.wikipedia.org/wiki/Computer" TargetMode="External"/><Relationship Id="rId7" Type="http://schemas.openxmlformats.org/officeDocument/2006/relationships/hyperlink" Target="https://en.wikipedia.org/wiki/Thomas_J._Watson_Research_Center" TargetMode="External"/><Relationship Id="rId2" Type="http://schemas.openxmlformats.org/officeDocument/2006/relationships/slide" Target="../slides/slide148.xml"/><Relationship Id="rId1" Type="http://schemas.openxmlformats.org/officeDocument/2006/relationships/notesMaster" Target="../notesMasters/notesMaster1.xml"/><Relationship Id="rId6" Type="http://schemas.openxmlformats.org/officeDocument/2006/relationships/hyperlink" Target="https://en.wikipedia.org/wiki/IBM" TargetMode="External"/><Relationship Id="rId5" Type="http://schemas.openxmlformats.org/officeDocument/2006/relationships/hyperlink" Target="https://en.wikipedia.org/w/index.php?title=Gerald_Tesauro&amp;action=edit&amp;redlink=1" TargetMode="External"/><Relationship Id="rId4" Type="http://schemas.openxmlformats.org/officeDocument/2006/relationships/hyperlink" Target="https://en.wikipedia.org/wiki/Backgammon" TargetMode="External"/><Relationship Id="rId9" Type="http://schemas.openxmlformats.org/officeDocument/2006/relationships/hyperlink" Target="https://en.wikipedia.org/wiki/Temporal-difference_learning"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Ches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BBC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=KF6sLCeBj0s</a:t>
            </a:r>
          </a:p>
          <a:p>
            <a:pPr marL="0" lvl="0" indent="0" algn="l" rtl="0">
              <a:lnSpc>
                <a:spcPct val="100000"/>
              </a:lnSpc>
              <a:spcBef>
                <a:spcPts val="0"/>
              </a:spcBef>
              <a:spcAft>
                <a:spcPts val="0"/>
              </a:spcAft>
              <a:buSzPts val="1400"/>
              <a:buNone/>
            </a:pPr>
            <a:r>
              <a:rPr lang="en-US" dirty="0"/>
              <a:t>      title: Deep Blue vs </a:t>
            </a:r>
            <a:r>
              <a:rPr lang="en-US" dirty="0" err="1"/>
              <a:t>Kasparov&amp;colon</a:t>
            </a:r>
            <a:r>
              <a:rPr lang="en-US" dirty="0"/>
              <a:t>; How a computer beat best chess player in the world</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=HT-UZkiOLv8</a:t>
            </a:r>
          </a:p>
          <a:p>
            <a:pPr marL="0" lvl="0" indent="0" algn="l" rtl="0">
              <a:lnSpc>
                <a:spcPct val="100000"/>
              </a:lnSpc>
              <a:spcBef>
                <a:spcPts val="0"/>
              </a:spcBef>
              <a:spcAft>
                <a:spcPts val="0"/>
              </a:spcAft>
              <a:buSzPts val="1400"/>
              <a:buNone/>
            </a:pPr>
            <a:r>
              <a:rPr lang="en-US" dirty="0"/>
              <a:t>      title: Lee Sedol vs AlphaGo Move 37 reactions and analysis</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Pieter </a:t>
            </a:r>
            <a:r>
              <a:rPr lang="en-US" dirty="0" err="1"/>
              <a:t>Abbeel</a:t>
            </a: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t>
            </a:r>
            <a:r>
              <a:rPr lang="en-US" dirty="0" err="1"/>
              <a:t>jvpWtwVSvjA</a:t>
            </a:r>
            <a:endParaRPr lang="en-US" dirty="0"/>
          </a:p>
          <a:p>
            <a:pPr marL="0" lvl="0" indent="0" algn="l" rtl="0">
              <a:lnSpc>
                <a:spcPct val="100000"/>
              </a:lnSpc>
              <a:spcBef>
                <a:spcPts val="0"/>
              </a:spcBef>
              <a:spcAft>
                <a:spcPts val="0"/>
              </a:spcAft>
              <a:buSzPts val="1400"/>
              <a:buNone/>
            </a:pPr>
            <a:r>
              <a:rPr lang="en-US" dirty="0"/>
              <a:t>      title: Step-by-step </a:t>
            </a:r>
            <a:r>
              <a:rPr lang="en-US" dirty="0" err="1"/>
              <a:t>Example&amp;colon</a:t>
            </a:r>
            <a:r>
              <a:rPr lang="en-US" dirty="0"/>
              <a:t>; Alpha-Beta</a:t>
            </a:r>
          </a:p>
          <a:p>
            <a:pPr marL="0" lvl="0" indent="0" algn="l" rtl="0">
              <a:lnSpc>
                <a:spcPct val="100000"/>
              </a:lnSpc>
              <a:spcBef>
                <a:spcPts val="0"/>
              </a:spcBef>
              <a:spcAft>
                <a:spcPts val="0"/>
              </a:spcAft>
              <a:buSzPts val="1400"/>
              <a:buNone/>
            </a:pPr>
            <a:r>
              <a:rPr lang="en-US" dirty="0"/>
              <a:t>      length: 14 minutes </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53" name="Google Shape;15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extLst>
      <p:ext uri="{BB962C8B-B14F-4D97-AF65-F5344CB8AC3E}">
        <p14:creationId xmlns:p14="http://schemas.microsoft.com/office/powerpoint/2010/main" val="33286263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extLst>
      <p:ext uri="{BB962C8B-B14F-4D97-AF65-F5344CB8AC3E}">
        <p14:creationId xmlns:p14="http://schemas.microsoft.com/office/powerpoint/2010/main" val="42887151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extLst>
      <p:ext uri="{BB962C8B-B14F-4D97-AF65-F5344CB8AC3E}">
        <p14:creationId xmlns:p14="http://schemas.microsoft.com/office/powerpoint/2010/main" val="2139767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extLst>
      <p:ext uri="{BB962C8B-B14F-4D97-AF65-F5344CB8AC3E}">
        <p14:creationId xmlns:p14="http://schemas.microsoft.com/office/powerpoint/2010/main" val="27487252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extLst>
      <p:ext uri="{BB962C8B-B14F-4D97-AF65-F5344CB8AC3E}">
        <p14:creationId xmlns:p14="http://schemas.microsoft.com/office/powerpoint/2010/main" val="123377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extLst>
      <p:ext uri="{BB962C8B-B14F-4D97-AF65-F5344CB8AC3E}">
        <p14:creationId xmlns:p14="http://schemas.microsoft.com/office/powerpoint/2010/main" val="22473028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extLst>
      <p:ext uri="{BB962C8B-B14F-4D97-AF65-F5344CB8AC3E}">
        <p14:creationId xmlns:p14="http://schemas.microsoft.com/office/powerpoint/2010/main" val="24439552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extLst>
      <p:ext uri="{BB962C8B-B14F-4D97-AF65-F5344CB8AC3E}">
        <p14:creationId xmlns:p14="http://schemas.microsoft.com/office/powerpoint/2010/main" val="37286215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extLst>
      <p:ext uri="{BB962C8B-B14F-4D97-AF65-F5344CB8AC3E}">
        <p14:creationId xmlns:p14="http://schemas.microsoft.com/office/powerpoint/2010/main" val="37240419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110</a:t>
            </a:fld>
            <a:endParaRPr/>
          </a:p>
        </p:txBody>
      </p:sp>
    </p:spTree>
    <p:extLst>
      <p:ext uri="{BB962C8B-B14F-4D97-AF65-F5344CB8AC3E}">
        <p14:creationId xmlns:p14="http://schemas.microsoft.com/office/powerpoint/2010/main" val="2360696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64" name="Google Shape;1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111</a:t>
            </a:fld>
            <a:endParaRPr/>
          </a:p>
        </p:txBody>
      </p:sp>
    </p:spTree>
    <p:extLst>
      <p:ext uri="{BB962C8B-B14F-4D97-AF65-F5344CB8AC3E}">
        <p14:creationId xmlns:p14="http://schemas.microsoft.com/office/powerpoint/2010/main" val="20696831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112</a:t>
            </a:fld>
            <a:endParaRPr/>
          </a:p>
        </p:txBody>
      </p:sp>
    </p:spTree>
    <p:extLst>
      <p:ext uri="{BB962C8B-B14F-4D97-AF65-F5344CB8AC3E}">
        <p14:creationId xmlns:p14="http://schemas.microsoft.com/office/powerpoint/2010/main" val="27652564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113</a:t>
            </a:fld>
            <a:endParaRPr/>
          </a:p>
        </p:txBody>
      </p:sp>
    </p:spTree>
    <p:extLst>
      <p:ext uri="{BB962C8B-B14F-4D97-AF65-F5344CB8AC3E}">
        <p14:creationId xmlns:p14="http://schemas.microsoft.com/office/powerpoint/2010/main" val="26955586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114</a:t>
            </a:fld>
            <a:endParaRPr/>
          </a:p>
        </p:txBody>
      </p:sp>
    </p:spTree>
    <p:extLst>
      <p:ext uri="{BB962C8B-B14F-4D97-AF65-F5344CB8AC3E}">
        <p14:creationId xmlns:p14="http://schemas.microsoft.com/office/powerpoint/2010/main" val="2886495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115</a:t>
            </a:fld>
            <a:endParaRPr/>
          </a:p>
        </p:txBody>
      </p:sp>
    </p:spTree>
    <p:extLst>
      <p:ext uri="{BB962C8B-B14F-4D97-AF65-F5344CB8AC3E}">
        <p14:creationId xmlns:p14="http://schemas.microsoft.com/office/powerpoint/2010/main" val="33990915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116</a:t>
            </a:fld>
            <a:endParaRPr/>
          </a:p>
        </p:txBody>
      </p:sp>
    </p:spTree>
    <p:extLst>
      <p:ext uri="{BB962C8B-B14F-4D97-AF65-F5344CB8AC3E}">
        <p14:creationId xmlns:p14="http://schemas.microsoft.com/office/powerpoint/2010/main" val="15620118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117</a:t>
            </a:fld>
            <a:endParaRPr/>
          </a:p>
        </p:txBody>
      </p:sp>
    </p:spTree>
    <p:extLst>
      <p:ext uri="{BB962C8B-B14F-4D97-AF65-F5344CB8AC3E}">
        <p14:creationId xmlns:p14="http://schemas.microsoft.com/office/powerpoint/2010/main" val="19083272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118</a:t>
            </a:fld>
            <a:endParaRPr/>
          </a:p>
        </p:txBody>
      </p:sp>
    </p:spTree>
    <p:extLst>
      <p:ext uri="{BB962C8B-B14F-4D97-AF65-F5344CB8AC3E}">
        <p14:creationId xmlns:p14="http://schemas.microsoft.com/office/powerpoint/2010/main" val="34768248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119</a:t>
            </a:fld>
            <a:endParaRPr/>
          </a:p>
        </p:txBody>
      </p:sp>
    </p:spTree>
    <p:extLst>
      <p:ext uri="{BB962C8B-B14F-4D97-AF65-F5344CB8AC3E}">
        <p14:creationId xmlns:p14="http://schemas.microsoft.com/office/powerpoint/2010/main" val="38778041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120</a:t>
            </a:fld>
            <a:endParaRPr/>
          </a:p>
        </p:txBody>
      </p:sp>
    </p:spTree>
    <p:extLst>
      <p:ext uri="{BB962C8B-B14F-4D97-AF65-F5344CB8AC3E}">
        <p14:creationId xmlns:p14="http://schemas.microsoft.com/office/powerpoint/2010/main" val="382789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Let's take an example of a toy game. This is a toy game invented in the 1960s to teach people about programming before computers even became widespread. This game is called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It's a three by three chessboard with six pawn pieces. This is a tiny little game of chess that removes a lot of the complication that you have by virtue of the chess pieces each having a different move. If you're not a chess player, a pawn has two styles of move. Either it can move forward one square, just up or down in this game representation and then it can capture by moving along the diagonal to grab a piece that sits in an adjacent square that's diagonal from it. That's called a capture. You capture an opponent's pawn by moving diagonally forward one square, and then you take that pawn off the board. You remove the opponents piece off the board. </a:t>
            </a:r>
            <a:endParaRPr dirty="0"/>
          </a:p>
        </p:txBody>
      </p:sp>
      <p:sp>
        <p:nvSpPr>
          <p:cNvPr id="174" name="Google Shape;174;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121</a:t>
            </a:fld>
            <a:endParaRPr/>
          </a:p>
        </p:txBody>
      </p:sp>
    </p:spTree>
    <p:extLst>
      <p:ext uri="{BB962C8B-B14F-4D97-AF65-F5344CB8AC3E}">
        <p14:creationId xmlns:p14="http://schemas.microsoft.com/office/powerpoint/2010/main" val="23188134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122</a:t>
            </a:fld>
            <a:endParaRPr/>
          </a:p>
        </p:txBody>
      </p:sp>
    </p:spTree>
    <p:extLst>
      <p:ext uri="{BB962C8B-B14F-4D97-AF65-F5344CB8AC3E}">
        <p14:creationId xmlns:p14="http://schemas.microsoft.com/office/powerpoint/2010/main" val="10802373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123</a:t>
            </a:fld>
            <a:endParaRPr/>
          </a:p>
        </p:txBody>
      </p:sp>
    </p:spTree>
    <p:extLst>
      <p:ext uri="{BB962C8B-B14F-4D97-AF65-F5344CB8AC3E}">
        <p14:creationId xmlns:p14="http://schemas.microsoft.com/office/powerpoint/2010/main" val="25722906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124</a:t>
            </a:fld>
            <a:endParaRPr/>
          </a:p>
        </p:txBody>
      </p:sp>
    </p:spTree>
    <p:extLst>
      <p:ext uri="{BB962C8B-B14F-4D97-AF65-F5344CB8AC3E}">
        <p14:creationId xmlns:p14="http://schemas.microsoft.com/office/powerpoint/2010/main" val="19783137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125</a:t>
            </a:fld>
            <a:endParaRPr/>
          </a:p>
        </p:txBody>
      </p:sp>
    </p:spTree>
    <p:extLst>
      <p:ext uri="{BB962C8B-B14F-4D97-AF65-F5344CB8AC3E}">
        <p14:creationId xmlns:p14="http://schemas.microsoft.com/office/powerpoint/2010/main" val="34137881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126</a:t>
            </a:fld>
            <a:endParaRPr/>
          </a:p>
        </p:txBody>
      </p:sp>
    </p:spTree>
    <p:extLst>
      <p:ext uri="{BB962C8B-B14F-4D97-AF65-F5344CB8AC3E}">
        <p14:creationId xmlns:p14="http://schemas.microsoft.com/office/powerpoint/2010/main" val="42106297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127</a:t>
            </a:fld>
            <a:endParaRPr/>
          </a:p>
        </p:txBody>
      </p:sp>
    </p:spTree>
    <p:extLst>
      <p:ext uri="{BB962C8B-B14F-4D97-AF65-F5344CB8AC3E}">
        <p14:creationId xmlns:p14="http://schemas.microsoft.com/office/powerpoint/2010/main" val="15443640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128</a:t>
            </a:fld>
            <a:endParaRPr/>
          </a:p>
        </p:txBody>
      </p:sp>
    </p:spTree>
    <p:extLst>
      <p:ext uri="{BB962C8B-B14F-4D97-AF65-F5344CB8AC3E}">
        <p14:creationId xmlns:p14="http://schemas.microsoft.com/office/powerpoint/2010/main" val="30736545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129</a:t>
            </a:fld>
            <a:endParaRPr/>
          </a:p>
        </p:txBody>
      </p:sp>
    </p:spTree>
    <p:extLst>
      <p:ext uri="{BB962C8B-B14F-4D97-AF65-F5344CB8AC3E}">
        <p14:creationId xmlns:p14="http://schemas.microsoft.com/office/powerpoint/2010/main" val="25552250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130</a:t>
            </a:fld>
            <a:endParaRPr/>
          </a:p>
        </p:txBody>
      </p:sp>
    </p:spTree>
    <p:extLst>
      <p:ext uri="{BB962C8B-B14F-4D97-AF65-F5344CB8AC3E}">
        <p14:creationId xmlns:p14="http://schemas.microsoft.com/office/powerpoint/2010/main" val="313894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The rules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are basically, you play this game and the first player wins against the second player when one of the first players pawn reaches all to the way to the other side of the board. Or the second player can't move at all because there's no legal move that's possible. Or if the first player has captured all of the second player is pawns. We can start by seeing what the possible moves are in our search tree. </a:t>
            </a:r>
            <a:endParaRPr lang="en-US" dirty="0"/>
          </a:p>
        </p:txBody>
      </p:sp>
      <p:sp>
        <p:nvSpPr>
          <p:cNvPr id="185" name="Google Shape;185;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131</a:t>
            </a:fld>
            <a:endParaRPr/>
          </a:p>
        </p:txBody>
      </p:sp>
    </p:spTree>
    <p:extLst>
      <p:ext uri="{BB962C8B-B14F-4D97-AF65-F5344CB8AC3E}">
        <p14:creationId xmlns:p14="http://schemas.microsoft.com/office/powerpoint/2010/main" val="2360071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132</a:t>
            </a:fld>
            <a:endParaRPr/>
          </a:p>
        </p:txBody>
      </p:sp>
    </p:spTree>
    <p:extLst>
      <p:ext uri="{BB962C8B-B14F-4D97-AF65-F5344CB8AC3E}">
        <p14:creationId xmlns:p14="http://schemas.microsoft.com/office/powerpoint/2010/main" val="30812603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133</a:t>
            </a:fld>
            <a:endParaRPr/>
          </a:p>
        </p:txBody>
      </p:sp>
    </p:spTree>
    <p:extLst>
      <p:ext uri="{BB962C8B-B14F-4D97-AF65-F5344CB8AC3E}">
        <p14:creationId xmlns:p14="http://schemas.microsoft.com/office/powerpoint/2010/main" val="24135053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134</a:t>
            </a:fld>
            <a:endParaRPr/>
          </a:p>
        </p:txBody>
      </p:sp>
    </p:spTree>
    <p:extLst>
      <p:ext uri="{BB962C8B-B14F-4D97-AF65-F5344CB8AC3E}">
        <p14:creationId xmlns:p14="http://schemas.microsoft.com/office/powerpoint/2010/main" val="39275782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At</a:t>
            </a:r>
            <a:r>
              <a:rPr lang="en-US" baseline="0" dirty="0"/>
              <a:t> least 10, or otherwise just rather dead; or just 100, or otherwise rather dead; that’s yet something different than minimax or </a:t>
            </a:r>
            <a:r>
              <a:rPr lang="en-US" baseline="0" dirty="0" err="1"/>
              <a:t>expectimax</a:t>
            </a:r>
            <a:endParaRPr lang="en-US" baseline="0" dirty="0"/>
          </a:p>
          <a:p>
            <a:r>
              <a:rPr lang="en-US" baseline="0" dirty="0"/>
              <a:t>Down arrows = min nodes</a:t>
            </a:r>
          </a:p>
          <a:p>
            <a:r>
              <a:rPr lang="en-US" baseline="0" dirty="0"/>
              <a:t>Circles = chance nodes.</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135</a:t>
            </a:fld>
            <a:endParaRPr/>
          </a:p>
        </p:txBody>
      </p:sp>
    </p:spTree>
    <p:extLst>
      <p:ext uri="{BB962C8B-B14F-4D97-AF65-F5344CB8AC3E}">
        <p14:creationId xmlns:p14="http://schemas.microsoft.com/office/powerpoint/2010/main" val="311835021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136</a:t>
            </a:fld>
            <a:endParaRPr/>
          </a:p>
        </p:txBody>
      </p:sp>
    </p:spTree>
    <p:extLst>
      <p:ext uri="{BB962C8B-B14F-4D97-AF65-F5344CB8AC3E}">
        <p14:creationId xmlns:p14="http://schemas.microsoft.com/office/powerpoint/2010/main" val="11715948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Max is</a:t>
            </a:r>
            <a:r>
              <a:rPr lang="en-US" baseline="0" dirty="0">
                <a:latin typeface="Arial" charset="0"/>
              </a:rPr>
              <a:t> just like before.  Exp is the expectation of what will happen next.</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137</a:t>
            </a:fld>
            <a:endParaRPr/>
          </a:p>
        </p:txBody>
      </p:sp>
    </p:spTree>
    <p:extLst>
      <p:ext uri="{BB962C8B-B14F-4D97-AF65-F5344CB8AC3E}">
        <p14:creationId xmlns:p14="http://schemas.microsoft.com/office/powerpoint/2010/main" val="35363488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138</a:t>
            </a:fld>
            <a:endParaRPr/>
          </a:p>
        </p:txBody>
      </p:sp>
    </p:spTree>
    <p:extLst>
      <p:ext uri="{BB962C8B-B14F-4D97-AF65-F5344CB8AC3E}">
        <p14:creationId xmlns:p14="http://schemas.microsoft.com/office/powerpoint/2010/main" val="33801168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Here imagine that all children are equally likely.</a:t>
            </a:r>
          </a:p>
          <a:p>
            <a:r>
              <a:rPr lang="en-US" dirty="0"/>
              <a:t>8 </a:t>
            </a:r>
            <a:r>
              <a:rPr lang="mr-IN" dirty="0"/>
              <a:t>…</a:t>
            </a:r>
            <a:r>
              <a:rPr lang="en-US" dirty="0"/>
              <a:t> 4 </a:t>
            </a:r>
            <a:r>
              <a:rPr lang="mr-IN" dirty="0"/>
              <a:t>…</a:t>
            </a:r>
            <a:r>
              <a:rPr lang="en-US" dirty="0"/>
              <a:t>. 7</a:t>
            </a:r>
          </a:p>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139</a:t>
            </a:fld>
            <a:endParaRPr/>
          </a:p>
        </p:txBody>
      </p:sp>
    </p:spTree>
    <p:extLst>
      <p:ext uri="{BB962C8B-B14F-4D97-AF65-F5344CB8AC3E}">
        <p14:creationId xmlns:p14="http://schemas.microsoft.com/office/powerpoint/2010/main" val="2732594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a:t>
            </a:r>
            <a:r>
              <a:rPr lang="en-US" baseline="0" dirty="0"/>
              <a:t> Minimax we were done, since 2 would always be less than 3.</a:t>
            </a:r>
          </a:p>
          <a:p>
            <a:r>
              <a:rPr lang="en-US" baseline="0" dirty="0"/>
              <a:t>Here the average of 3, 12 and 9 = 8.</a:t>
            </a:r>
          </a:p>
          <a:p>
            <a:r>
              <a:rPr lang="en-US" baseline="0" dirty="0"/>
              <a:t>Can the average be less than 2 on the middle node?  YES!!!  Much harder to prune.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140</a:t>
            </a:fld>
            <a:endParaRPr/>
          </a:p>
        </p:txBody>
      </p:sp>
    </p:spTree>
    <p:extLst>
      <p:ext uri="{BB962C8B-B14F-4D97-AF65-F5344CB8AC3E}">
        <p14:creationId xmlns:p14="http://schemas.microsoft.com/office/powerpoint/2010/main" val="1713902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Here we have a search tree or a game tree. Where we're going to represent the state in our search tree as the layout of the board. If we're opening with white being able to move first, then there's only three possible successors. Here's our initial board, where we've got the black and the white pieces and their starting positions. Either the leftmost white piece can move, or the middle white piece can move, or the right one can move. That's going to be the idea of starting to represent the search space as this game tree that shows the configuration of the board. The nodes in our tree are going to be represented by board positions, and edges in our tree represent the legal moves to move from one board configuration or position into another. The root node is just the initial configuration. That's where we're going to have to start making our decisions. The complete game tree is the search tree that follows from applying every sequence of moves all the way to all possible terminals tickets. This is going to be the thing that makes game-playing challenging. Like we said before, there's like an astronomical number of possible board configurations for chess can go. You could even have situations where the game tree is infinite because the game allows you to repeatedly go through the same position. You can expand this notion of game tree out, not just for the opening move, but for the next move. Here's an example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for two moves. The opening move has three moves for white. Then the next layer of the tree is going to be a move for black. This is called a ply. One ply is going to be one layer of the tree where that's going to be the one player. Then the next ply of the tree is going to be the other player in response to the leftmost one here, where white moved its left pawn. Black can either capture that by moving its middle pawn, or it can move its middle pawn forward, or it can move its right pawn forward. It can't move its black pawn forward because that position is blocked. </a:t>
            </a:r>
            <a:endParaRPr dirty="0"/>
          </a:p>
        </p:txBody>
      </p:sp>
      <p:sp>
        <p:nvSpPr>
          <p:cNvPr id="196" name="Google Shape;196;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Let’s image they are actually random ghosts.  2 layers</a:t>
            </a:r>
            <a:r>
              <a:rPr lang="en-US" baseline="0" dirty="0">
                <a:latin typeface="Arial" charset="0"/>
              </a:rPr>
              <a:t> of random ghost actions.</a:t>
            </a:r>
          </a:p>
          <a:p>
            <a:r>
              <a:rPr lang="en-US" baseline="0" dirty="0">
                <a:latin typeface="Arial" charset="0"/>
              </a:rPr>
              <a:t>At the actual end of the game, we have the score.  But we can’t do that so we have to cut the process off.</a:t>
            </a:r>
          </a:p>
          <a:p>
            <a:r>
              <a:rPr lang="en-US" baseline="0" dirty="0">
                <a:latin typeface="Arial" charset="0"/>
              </a:rPr>
              <a:t>So we need some way of evaluating the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141</a:t>
            </a:fld>
            <a:endParaRPr/>
          </a:p>
        </p:txBody>
      </p:sp>
    </p:spTree>
    <p:extLst>
      <p:ext uri="{BB962C8B-B14F-4D97-AF65-F5344CB8AC3E}">
        <p14:creationId xmlns:p14="http://schemas.microsoft.com/office/powerpoint/2010/main" val="27037079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142</a:t>
            </a:fld>
            <a:endParaRPr/>
          </a:p>
        </p:txBody>
      </p:sp>
    </p:spTree>
    <p:extLst>
      <p:ext uri="{BB962C8B-B14F-4D97-AF65-F5344CB8AC3E}">
        <p14:creationId xmlns:p14="http://schemas.microsoft.com/office/powerpoint/2010/main" val="39479255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 general, we will be computing</a:t>
            </a:r>
            <a:r>
              <a:rPr lang="en-US" baseline="0" dirty="0"/>
              <a:t> probabilities.  As we get more evidence the probabilities will change.  We will look at Probabilistic Inference later in this course.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143</a:t>
            </a:fld>
            <a:endParaRPr/>
          </a:p>
        </p:txBody>
      </p:sp>
    </p:spTree>
    <p:extLst>
      <p:ext uri="{BB962C8B-B14F-4D97-AF65-F5344CB8AC3E}">
        <p14:creationId xmlns:p14="http://schemas.microsoft.com/office/powerpoint/2010/main" val="29415513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144</a:t>
            </a:fld>
            <a:endParaRPr/>
          </a:p>
        </p:txBody>
      </p:sp>
    </p:spTree>
    <p:extLst>
      <p:ext uri="{BB962C8B-B14F-4D97-AF65-F5344CB8AC3E}">
        <p14:creationId xmlns:p14="http://schemas.microsoft.com/office/powerpoint/2010/main" val="29896598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Where</a:t>
            </a:r>
            <a:r>
              <a:rPr lang="en-US" baseline="0" dirty="0"/>
              <a:t> do the probabilities come from?  For today, they come from the probability fairy. They are given by the problem definition.  Later we will look at how to compute them.</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145</a:t>
            </a:fld>
            <a:endParaRPr/>
          </a:p>
        </p:txBody>
      </p:sp>
    </p:spTree>
    <p:extLst>
      <p:ext uri="{BB962C8B-B14F-4D97-AF65-F5344CB8AC3E}">
        <p14:creationId xmlns:p14="http://schemas.microsoft.com/office/powerpoint/2010/main" val="14001136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distinction between frequentist (often termed "objectivist") and Bayesian (often termed "subjectivist") interpretations of probability is a fundamental topic in statistics and machine learning.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1. **Definitions and Philosophical Underpinnings**:</a:t>
            </a:r>
          </a:p>
          <a:p>
            <a:pPr marL="0" lvl="0" indent="0" algn="l" rtl="0">
              <a:lnSpc>
                <a:spcPct val="100000"/>
              </a:lnSpc>
              <a:spcBef>
                <a:spcPts val="0"/>
              </a:spcBef>
              <a:spcAft>
                <a:spcPts val="0"/>
              </a:spcAft>
              <a:buSzPts val="1400"/>
              <a:buNone/>
            </a:pPr>
            <a:r>
              <a:rPr lang="en-US" dirty="0"/>
              <a:t>- **Frequentist (Objectivist) Probability**: </a:t>
            </a:r>
          </a:p>
          <a:p>
            <a:pPr marL="0" lvl="0" indent="0" algn="l" rtl="0">
              <a:lnSpc>
                <a:spcPct val="100000"/>
              </a:lnSpc>
              <a:spcBef>
                <a:spcPts val="0"/>
              </a:spcBef>
              <a:spcAft>
                <a:spcPts val="0"/>
              </a:spcAft>
              <a:buSzPts val="1400"/>
              <a:buNone/>
            </a:pPr>
            <a:r>
              <a:rPr lang="en-US" dirty="0"/>
              <a:t>  - Definition: The probability of an event is the long-run frequency of that event occurring after many trials.</a:t>
            </a:r>
          </a:p>
          <a:p>
            <a:pPr marL="0" lvl="0" indent="0" algn="l" rtl="0">
              <a:lnSpc>
                <a:spcPct val="100000"/>
              </a:lnSpc>
              <a:spcBef>
                <a:spcPts val="0"/>
              </a:spcBef>
              <a:spcAft>
                <a:spcPts val="0"/>
              </a:spcAft>
              <a:buSzPts val="1400"/>
              <a:buNone/>
            </a:pPr>
            <a:r>
              <a:rPr lang="en-US" dirty="0"/>
              <a:t>  - Philosophy: There's an objective reality. Given a repeatable random experiment, probabilities are associated with potential long-run frequencies of outcomes. For example, when we say a fair coin has a 0.5 probability of landing heads, we mean that in many repeated trials, the coin will land heads about half the time.</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**Bayesian (Subjectivist) Probability**:</a:t>
            </a:r>
          </a:p>
          <a:p>
            <a:pPr marL="0" lvl="0" indent="0" algn="l" rtl="0">
              <a:lnSpc>
                <a:spcPct val="100000"/>
              </a:lnSpc>
              <a:spcBef>
                <a:spcPts val="0"/>
              </a:spcBef>
              <a:spcAft>
                <a:spcPts val="0"/>
              </a:spcAft>
              <a:buSzPts val="1400"/>
              <a:buNone/>
            </a:pPr>
            <a:r>
              <a:rPr lang="en-US" dirty="0"/>
              <a:t>  - Definition: The probability of an event represents a degree of belief or subjective certainty about the occurrence of that event, based on prior knowledge and current evidence.</a:t>
            </a:r>
          </a:p>
          <a:p>
            <a:pPr marL="0" lvl="0" indent="0" algn="l" rtl="0">
              <a:lnSpc>
                <a:spcPct val="100000"/>
              </a:lnSpc>
              <a:spcBef>
                <a:spcPts val="0"/>
              </a:spcBef>
              <a:spcAft>
                <a:spcPts val="0"/>
              </a:spcAft>
              <a:buSzPts val="1400"/>
              <a:buNone/>
            </a:pPr>
            <a:r>
              <a:rPr lang="en-US" dirty="0"/>
              <a:t>  - Philosophy: Probabilities represent subjective degrees of belief and can be updated as new evidence emerges. These beliefs can vary between individuals, given different prior knowledge or beliefs. Using Bayes' theorem, we can update our beliefs based on new data.</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2. **Use in Inference**:</a:t>
            </a:r>
          </a:p>
          <a:p>
            <a:pPr marL="0" lvl="0" indent="0" algn="l" rtl="0">
              <a:lnSpc>
                <a:spcPct val="100000"/>
              </a:lnSpc>
              <a:spcBef>
                <a:spcPts val="0"/>
              </a:spcBef>
              <a:spcAft>
                <a:spcPts val="0"/>
              </a:spcAft>
              <a:buSzPts val="1400"/>
              <a:buNone/>
            </a:pPr>
            <a:r>
              <a:rPr lang="en-US" dirty="0"/>
              <a:t>- **Frequentist**:</a:t>
            </a:r>
          </a:p>
          <a:p>
            <a:pPr marL="0" lvl="0" indent="0" algn="l" rtl="0">
              <a:lnSpc>
                <a:spcPct val="100000"/>
              </a:lnSpc>
              <a:spcBef>
                <a:spcPts val="0"/>
              </a:spcBef>
              <a:spcAft>
                <a:spcPts val="0"/>
              </a:spcAft>
              <a:buSzPts val="1400"/>
              <a:buNone/>
            </a:pPr>
            <a:r>
              <a:rPr lang="en-US" dirty="0"/>
              <a:t>  - Estimates parameters by methods such as Maximum Likelihood Estimation (MLE).</a:t>
            </a:r>
          </a:p>
          <a:p>
            <a:pPr marL="0" lvl="0" indent="0" algn="l" rtl="0">
              <a:lnSpc>
                <a:spcPct val="100000"/>
              </a:lnSpc>
              <a:spcBef>
                <a:spcPts val="0"/>
              </a:spcBef>
              <a:spcAft>
                <a:spcPts val="0"/>
              </a:spcAft>
              <a:buSzPts val="1400"/>
              <a:buNone/>
            </a:pPr>
            <a:r>
              <a:rPr lang="en-US" dirty="0"/>
              <a:t>  - Constructs confidence intervals to describe uncertainty.</a:t>
            </a:r>
          </a:p>
          <a:p>
            <a:pPr marL="0" lvl="0" indent="0" algn="l" rtl="0">
              <a:lnSpc>
                <a:spcPct val="100000"/>
              </a:lnSpc>
              <a:spcBef>
                <a:spcPts val="0"/>
              </a:spcBef>
              <a:spcAft>
                <a:spcPts val="0"/>
              </a:spcAft>
              <a:buSzPts val="1400"/>
              <a:buNone/>
            </a:pPr>
            <a:r>
              <a:rPr lang="en-US" dirty="0"/>
              <a:t>  - Hypothesis testing is often used to determine if an effect or difference is statistically significant.</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**Bayesian**:</a:t>
            </a:r>
          </a:p>
          <a:p>
            <a:pPr marL="0" lvl="0" indent="0" algn="l" rtl="0">
              <a:lnSpc>
                <a:spcPct val="100000"/>
              </a:lnSpc>
              <a:spcBef>
                <a:spcPts val="0"/>
              </a:spcBef>
              <a:spcAft>
                <a:spcPts val="0"/>
              </a:spcAft>
              <a:buSzPts val="1400"/>
              <a:buNone/>
            </a:pPr>
            <a:r>
              <a:rPr lang="en-US" dirty="0"/>
              <a:t>  - Uses prior distributions to represent uncertainty about parameters.</a:t>
            </a:r>
          </a:p>
          <a:p>
            <a:pPr marL="0" lvl="0" indent="0" algn="l" rtl="0">
              <a:lnSpc>
                <a:spcPct val="100000"/>
              </a:lnSpc>
              <a:spcBef>
                <a:spcPts val="0"/>
              </a:spcBef>
              <a:spcAft>
                <a:spcPts val="0"/>
              </a:spcAft>
              <a:buSzPts val="1400"/>
              <a:buNone/>
            </a:pPr>
            <a:r>
              <a:rPr lang="en-US" dirty="0"/>
              <a:t>  - Updates the prior with data to get the posterior distribution.</a:t>
            </a:r>
          </a:p>
          <a:p>
            <a:pPr marL="0" lvl="0" indent="0" algn="l" rtl="0">
              <a:lnSpc>
                <a:spcPct val="100000"/>
              </a:lnSpc>
              <a:spcBef>
                <a:spcPts val="0"/>
              </a:spcBef>
              <a:spcAft>
                <a:spcPts val="0"/>
              </a:spcAft>
              <a:buSzPts val="1400"/>
              <a:buNone/>
            </a:pPr>
            <a:r>
              <a:rPr lang="en-US" dirty="0"/>
              <a:t>  - Estimates can be point estimates (e.g., the mean of the posterior) or full distributions.</a:t>
            </a:r>
          </a:p>
          <a:p>
            <a:pPr marL="0" lvl="0" indent="0" algn="l" rtl="0">
              <a:lnSpc>
                <a:spcPct val="100000"/>
              </a:lnSpc>
              <a:spcBef>
                <a:spcPts val="0"/>
              </a:spcBef>
              <a:spcAft>
                <a:spcPts val="0"/>
              </a:spcAft>
              <a:buSzPts val="1400"/>
              <a:buNone/>
            </a:pPr>
            <a:r>
              <a:rPr lang="en-US" dirty="0"/>
              <a:t>  - Credible intervals (analogous to confidence intervals) can be extracted from the posterior distribution.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3. **Data &amp; Evidence**:</a:t>
            </a:r>
          </a:p>
          <a:p>
            <a:pPr marL="0" lvl="0" indent="0" algn="l" rtl="0">
              <a:lnSpc>
                <a:spcPct val="100000"/>
              </a:lnSpc>
              <a:spcBef>
                <a:spcPts val="0"/>
              </a:spcBef>
              <a:spcAft>
                <a:spcPts val="0"/>
              </a:spcAft>
              <a:buSzPts val="1400"/>
              <a:buNone/>
            </a:pPr>
            <a:r>
              <a:rPr lang="en-US" dirty="0"/>
              <a:t>- **Frequentist**:</a:t>
            </a:r>
          </a:p>
          <a:p>
            <a:pPr marL="0" lvl="0" indent="0" algn="l" rtl="0">
              <a:lnSpc>
                <a:spcPct val="100000"/>
              </a:lnSpc>
              <a:spcBef>
                <a:spcPts val="0"/>
              </a:spcBef>
              <a:spcAft>
                <a:spcPts val="0"/>
              </a:spcAft>
              <a:buSzPts val="1400"/>
              <a:buNone/>
            </a:pPr>
            <a:r>
              <a:rPr lang="en-US" dirty="0"/>
              <a:t>  - Only the observed data is considered when making inferences.</a:t>
            </a:r>
          </a:p>
          <a:p>
            <a:pPr marL="0" lvl="0" indent="0" algn="l" rtl="0">
              <a:lnSpc>
                <a:spcPct val="100000"/>
              </a:lnSpc>
              <a:spcBef>
                <a:spcPts val="0"/>
              </a:spcBef>
              <a:spcAft>
                <a:spcPts val="0"/>
              </a:spcAft>
              <a:buSzPts val="1400"/>
              <a:buNone/>
            </a:pPr>
            <a:r>
              <a:rPr lang="en-US" dirty="0"/>
              <a:t>  - Every set of data has one true set of parameter values.</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**Bayesian**:</a:t>
            </a:r>
          </a:p>
          <a:p>
            <a:pPr marL="0" lvl="0" indent="0" algn="l" rtl="0">
              <a:lnSpc>
                <a:spcPct val="100000"/>
              </a:lnSpc>
              <a:spcBef>
                <a:spcPts val="0"/>
              </a:spcBef>
              <a:spcAft>
                <a:spcPts val="0"/>
              </a:spcAft>
              <a:buSzPts val="1400"/>
              <a:buNone/>
            </a:pPr>
            <a:r>
              <a:rPr lang="en-US" dirty="0"/>
              <a:t>  - Incorporates prior beliefs or knowledge (the prior) and observed data.</a:t>
            </a:r>
          </a:p>
          <a:p>
            <a:pPr marL="0" lvl="0" indent="0" algn="l" rtl="0">
              <a:lnSpc>
                <a:spcPct val="100000"/>
              </a:lnSpc>
              <a:spcBef>
                <a:spcPts val="0"/>
              </a:spcBef>
              <a:spcAft>
                <a:spcPts val="0"/>
              </a:spcAft>
              <a:buSzPts val="1400"/>
              <a:buNone/>
            </a:pPr>
            <a:r>
              <a:rPr lang="en-US" dirty="0"/>
              <a:t>  - Our beliefs about parameter values are updated as new data becomes available, leading to a posterior distribution.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4. **Advantages &amp; Limitations**:</a:t>
            </a:r>
          </a:p>
          <a:p>
            <a:pPr marL="0" lvl="0" indent="0" algn="l" rtl="0">
              <a:lnSpc>
                <a:spcPct val="100000"/>
              </a:lnSpc>
              <a:spcBef>
                <a:spcPts val="0"/>
              </a:spcBef>
              <a:spcAft>
                <a:spcPts val="0"/>
              </a:spcAft>
              <a:buSzPts val="1400"/>
              <a:buNone/>
            </a:pPr>
            <a:r>
              <a:rPr lang="en-US" dirty="0"/>
              <a:t>- **Frequentist**:</a:t>
            </a:r>
          </a:p>
          <a:p>
            <a:pPr marL="0" lvl="0" indent="0" algn="l" rtl="0">
              <a:lnSpc>
                <a:spcPct val="100000"/>
              </a:lnSpc>
              <a:spcBef>
                <a:spcPts val="0"/>
              </a:spcBef>
              <a:spcAft>
                <a:spcPts val="0"/>
              </a:spcAft>
              <a:buSzPts val="1400"/>
              <a:buNone/>
            </a:pPr>
            <a:r>
              <a:rPr lang="en-US" dirty="0"/>
              <a:t>  - **Advantages**: Results are easier to communicate to a general audience. No need to specify a prior.</a:t>
            </a:r>
          </a:p>
          <a:p>
            <a:pPr marL="0" lvl="0" indent="0" algn="l" rtl="0">
              <a:lnSpc>
                <a:spcPct val="100000"/>
              </a:lnSpc>
              <a:spcBef>
                <a:spcPts val="0"/>
              </a:spcBef>
              <a:spcAft>
                <a:spcPts val="0"/>
              </a:spcAft>
              <a:buSzPts val="1400"/>
              <a:buNone/>
            </a:pPr>
            <a:r>
              <a:rPr lang="en-US" dirty="0"/>
              <a:t>  - **Limitations**: Point estimates don’t always convey uncertainty well. P-values and confidence intervals can be misunderstood.</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**Bayesian**:</a:t>
            </a:r>
          </a:p>
          <a:p>
            <a:pPr marL="0" lvl="0" indent="0" algn="l" rtl="0">
              <a:lnSpc>
                <a:spcPct val="100000"/>
              </a:lnSpc>
              <a:spcBef>
                <a:spcPts val="0"/>
              </a:spcBef>
              <a:spcAft>
                <a:spcPts val="0"/>
              </a:spcAft>
              <a:buSzPts val="1400"/>
              <a:buNone/>
            </a:pPr>
            <a:r>
              <a:rPr lang="en-US" dirty="0"/>
              <a:t>  - **Advantages**: Provides a more comprehensive view of uncertainty. Can incorporate prior information. Often more flexible, especially in complex models.</a:t>
            </a:r>
          </a:p>
          <a:p>
            <a:pPr marL="0" lvl="0" indent="0" algn="l" rtl="0">
              <a:lnSpc>
                <a:spcPct val="100000"/>
              </a:lnSpc>
              <a:spcBef>
                <a:spcPts val="0"/>
              </a:spcBef>
              <a:spcAft>
                <a:spcPts val="0"/>
              </a:spcAft>
              <a:buSzPts val="1400"/>
              <a:buNone/>
            </a:pPr>
            <a:r>
              <a:rPr lang="en-US" dirty="0"/>
              <a:t>  - **Limitations**: The choice of prior can be subjective and influence results. Computational complexity can be high for certain models.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5. **Classic Analogy: Coin Toss**:</a:t>
            </a:r>
          </a:p>
          <a:p>
            <a:pPr marL="0" lvl="0" indent="0" algn="l" rtl="0">
              <a:lnSpc>
                <a:spcPct val="100000"/>
              </a:lnSpc>
              <a:spcBef>
                <a:spcPts val="0"/>
              </a:spcBef>
              <a:spcAft>
                <a:spcPts val="0"/>
              </a:spcAft>
              <a:buSzPts val="1400"/>
              <a:buNone/>
            </a:pPr>
            <a:r>
              <a:rPr lang="en-US" dirty="0"/>
              <a:t>Imagine you've never seen a coin before and you're trying to estimate the probability \( p \) of it landing heads: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**Frequentist**: You'd flip the coin multiple times and base \( p \) on the proportion of times it landed heads. If you flipped it 100 times and got 55 heads, \( p \) would be 0.55.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**Bayesian**: You'd start with a prior belief about \( p \) (maybe you think all outcomes are equally likely, so \( p = 0.5 \)). After seeing the coin flipped 100 times and landing heads 55 times, you'd update your belief about \( p \) based on the data and your prior, likely arriving at a value close to (but not necessarily exactly) 0.55.</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is a simplification, but it captures the essence of how each approach views probability and evidence.</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146</a:t>
            </a:fld>
            <a:endParaRPr/>
          </a:p>
        </p:txBody>
      </p:sp>
    </p:spTree>
    <p:extLst>
      <p:ext uri="{BB962C8B-B14F-4D97-AF65-F5344CB8AC3E}">
        <p14:creationId xmlns:p14="http://schemas.microsoft.com/office/powerpoint/2010/main" val="11705552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mr-IN" dirty="0"/>
              <a:t>…</a:t>
            </a:r>
            <a:r>
              <a:rPr lang="en-US" dirty="0"/>
              <a:t>Except, what if your opponent simulates you?  You can get into this crazy recursive trees. If you go too far down the computation then</a:t>
            </a:r>
          </a:p>
          <a:p>
            <a:r>
              <a:rPr lang="en-US" dirty="0"/>
              <a:t>That</a:t>
            </a:r>
            <a:r>
              <a:rPr lang="en-US" baseline="0" dirty="0"/>
              <a:t> only really works out for minimax. </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147</a:t>
            </a:fld>
            <a:endParaRPr/>
          </a:p>
        </p:txBody>
      </p:sp>
    </p:spTree>
    <p:extLst>
      <p:ext uri="{BB962C8B-B14F-4D97-AF65-F5344CB8AC3E}">
        <p14:creationId xmlns:p14="http://schemas.microsoft.com/office/powerpoint/2010/main" val="1860764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0" i="0" u="none" strike="noStrike" dirty="0">
                <a:solidFill>
                  <a:srgbClr val="374151"/>
                </a:solidFill>
                <a:effectLst/>
                <a:latin typeface="Söhne"/>
              </a:rPr>
              <a:t>One billion two hundred million states at depth 2. </a:t>
            </a:r>
            <a:endParaRPr lang="en-US" sz="1200" b="1" i="0" u="none" strike="noStrike" kern="1200" dirty="0">
              <a:solidFill>
                <a:schemeClr val="tx1"/>
              </a:solidFill>
              <a:effectLst/>
              <a:latin typeface="Times New Roman" pitchFamily="-107" charset="0"/>
              <a:ea typeface="ＭＳ Ｐゴシック" charset="-128"/>
              <a:cs typeface="ＭＳ Ｐゴシック" charset="-128"/>
            </a:endParaRPr>
          </a:p>
          <a:p>
            <a:r>
              <a:rPr lang="en-US" sz="1200" b="1" i="0" u="none" strike="noStrike" kern="1200" dirty="0">
                <a:solidFill>
                  <a:schemeClr val="tx1"/>
                </a:solidFill>
                <a:effectLst/>
                <a:latin typeface="Times New Roman" pitchFamily="-107" charset="0"/>
                <a:ea typeface="ＭＳ Ｐゴシック" charset="-128"/>
                <a:cs typeface="ＭＳ Ｐゴシック" charset="-128"/>
              </a:rPr>
              <a:t>TD-Gammon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Computer"/>
              </a:rPr>
              <a:t>computer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Backgammon"/>
              </a:rPr>
              <a:t>backgammon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program developed in 1992 by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Gerald Tesauro (page does not exist)"/>
              </a:rPr>
              <a:t>Gerald Tesauro</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6" tooltip="IBM"/>
              </a:rPr>
              <a:t>IBM</a:t>
            </a:r>
            <a:r>
              <a:rPr lang="en-US" sz="1200" b="0" i="0" u="none" strike="noStrike" kern="1200" dirty="0">
                <a:solidFill>
                  <a:schemeClr val="tx1"/>
                </a:solidFill>
                <a:effectLst/>
                <a:latin typeface="Times New Roman" pitchFamily="-107" charset="0"/>
                <a:ea typeface="ＭＳ Ｐゴシック" charset="-128"/>
                <a:cs typeface="ＭＳ Ｐゴシック" charset="-128"/>
              </a:rPr>
              <a:t>'s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7" tooltip="Thomas J. Watson Research Center"/>
              </a:rPr>
              <a:t>Thomas J. Watson Research Center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Its name comes from the fact that it is an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8" tooltip="Artificial neural net"/>
              </a:rPr>
              <a:t>artificial neural net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trained by a form of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9" tooltip="Temporal-difference learning"/>
              </a:rPr>
              <a:t>temporal-difference learning</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148</a:t>
            </a:fld>
            <a:endParaRPr/>
          </a:p>
        </p:txBody>
      </p:sp>
    </p:spTree>
    <p:extLst>
      <p:ext uri="{BB962C8B-B14F-4D97-AF65-F5344CB8AC3E}">
        <p14:creationId xmlns:p14="http://schemas.microsoft.com/office/powerpoint/2010/main" val="6455061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I move, you move.</a:t>
            </a:r>
            <a:r>
              <a:rPr lang="en-US" baseline="0" dirty="0">
                <a:latin typeface="Arial" charset="0"/>
              </a:rPr>
              <a:t>  Each tie, we roll some dice.  This is an </a:t>
            </a:r>
            <a:r>
              <a:rPr lang="en-US" b="1" baseline="0" dirty="0" err="1">
                <a:latin typeface="Arial" charset="0"/>
              </a:rPr>
              <a:t>expectimenimax</a:t>
            </a:r>
            <a:r>
              <a:rPr lang="en-US" baseline="0" dirty="0">
                <a:latin typeface="Arial" charset="0"/>
              </a:rPr>
              <a:t> tree. </a:t>
            </a:r>
            <a:endParaRPr lang="en-US" dirty="0">
              <a:latin typeface="Arial" charset="0"/>
            </a:endParaRPr>
          </a:p>
          <a:p>
            <a:r>
              <a:rPr lang="en-US" dirty="0">
                <a:latin typeface="Arial" charset="0"/>
              </a:rPr>
              <a:t>If it’s terminal or we reached our depth limit, return utility.</a:t>
            </a:r>
          </a:p>
          <a:p>
            <a:endParaRPr lang="en-US" dirty="0">
              <a:latin typeface="Arial" charset="0"/>
            </a:endParaRPr>
          </a:p>
          <a:p>
            <a:r>
              <a:rPr lang="en-US" dirty="0">
                <a:latin typeface="Arial" charset="0"/>
              </a:rPr>
              <a:t>If you're familiar with Minimax and </a:t>
            </a:r>
            <a:r>
              <a:rPr lang="en-US" dirty="0" err="1">
                <a:latin typeface="Arial" charset="0"/>
              </a:rPr>
              <a:t>Expectimax</a:t>
            </a:r>
            <a:r>
              <a:rPr lang="en-US" dirty="0">
                <a:latin typeface="Arial" charset="0"/>
              </a:rPr>
              <a:t>, then understanding </a:t>
            </a:r>
            <a:r>
              <a:rPr lang="en-US" dirty="0" err="1">
                <a:latin typeface="Arial" charset="0"/>
              </a:rPr>
              <a:t>Expectiminimax</a:t>
            </a:r>
            <a:r>
              <a:rPr lang="en-US" dirty="0">
                <a:latin typeface="Arial" charset="0"/>
              </a:rPr>
              <a:t> will be straightforward. Let's start by recapping Minimax and </a:t>
            </a:r>
            <a:r>
              <a:rPr lang="en-US" dirty="0" err="1">
                <a:latin typeface="Arial" charset="0"/>
              </a:rPr>
              <a:t>Expectimax</a:t>
            </a:r>
            <a:r>
              <a:rPr lang="en-US" dirty="0">
                <a:latin typeface="Arial" charset="0"/>
              </a:rPr>
              <a:t> briefly:</a:t>
            </a:r>
          </a:p>
          <a:p>
            <a:endParaRPr lang="en-US" dirty="0">
              <a:latin typeface="Arial" charset="0"/>
            </a:endParaRPr>
          </a:p>
          <a:p>
            <a:r>
              <a:rPr lang="en-US" dirty="0">
                <a:latin typeface="Arial" charset="0"/>
              </a:rPr>
              <a:t>1. **Minimax**:</a:t>
            </a:r>
          </a:p>
          <a:p>
            <a:r>
              <a:rPr lang="en-US" dirty="0">
                <a:latin typeface="Arial" charset="0"/>
              </a:rPr>
              <a:t>   This algorithm is used for decision-making in two-player games like chess or tic-tac-toe. It assumes perfect play by both players. The algorithm alternates layers: one player is trying to maximize the score (Max) while the other is trying to minimize it (Min).</a:t>
            </a:r>
          </a:p>
          <a:p>
            <a:endParaRPr lang="en-US" dirty="0">
              <a:latin typeface="Arial" charset="0"/>
            </a:endParaRPr>
          </a:p>
          <a:p>
            <a:r>
              <a:rPr lang="en-US" dirty="0">
                <a:latin typeface="Arial" charset="0"/>
              </a:rPr>
              <a:t>2. **</a:t>
            </a:r>
            <a:r>
              <a:rPr lang="en-US" dirty="0" err="1">
                <a:latin typeface="Arial" charset="0"/>
              </a:rPr>
              <a:t>Expectimax</a:t>
            </a:r>
            <a:r>
              <a:rPr lang="en-US" dirty="0">
                <a:latin typeface="Arial" charset="0"/>
              </a:rPr>
              <a:t>**:</a:t>
            </a:r>
          </a:p>
          <a:p>
            <a:r>
              <a:rPr lang="en-US" dirty="0">
                <a:latin typeface="Arial" charset="0"/>
              </a:rPr>
              <a:t>   </a:t>
            </a:r>
            <a:r>
              <a:rPr lang="en-US" dirty="0" err="1">
                <a:latin typeface="Arial" charset="0"/>
              </a:rPr>
              <a:t>Expectimax</a:t>
            </a:r>
            <a:r>
              <a:rPr lang="en-US" dirty="0">
                <a:latin typeface="Arial" charset="0"/>
              </a:rPr>
              <a:t> is designed for games that involve chance, like card games or dice games. Instead of only having max and min layers, we introduce a chance layer. In the chance layer, we don't pick the best or worst outcome but rather take the expected outcome based on the probabilities of all possible events.</a:t>
            </a:r>
          </a:p>
          <a:p>
            <a:endParaRPr lang="en-US" dirty="0">
              <a:latin typeface="Arial" charset="0"/>
            </a:endParaRPr>
          </a:p>
          <a:p>
            <a:r>
              <a:rPr lang="en-US" dirty="0">
                <a:latin typeface="Arial" charset="0"/>
              </a:rPr>
              <a:t>Now, onto **</a:t>
            </a:r>
            <a:r>
              <a:rPr lang="en-US" dirty="0" err="1">
                <a:latin typeface="Arial" charset="0"/>
              </a:rPr>
              <a:t>Expectiminimax</a:t>
            </a:r>
            <a:r>
              <a:rPr lang="en-US" dirty="0">
                <a:latin typeface="Arial" charset="0"/>
              </a:rPr>
              <a:t>**:</a:t>
            </a:r>
          </a:p>
          <a:p>
            <a:endParaRPr lang="en-US" dirty="0">
              <a:latin typeface="Arial" charset="0"/>
            </a:endParaRPr>
          </a:p>
          <a:p>
            <a:r>
              <a:rPr lang="en-US" dirty="0" err="1">
                <a:latin typeface="Arial" charset="0"/>
              </a:rPr>
              <a:t>Expectiminimax</a:t>
            </a:r>
            <a:r>
              <a:rPr lang="en-US" dirty="0">
                <a:latin typeface="Arial" charset="0"/>
              </a:rPr>
              <a:t> combines both of the above concepts. It's used for games that involve multiple players (with conflicting objectives) and chance events. </a:t>
            </a:r>
          </a:p>
          <a:p>
            <a:endParaRPr lang="en-US" dirty="0">
              <a:latin typeface="Arial" charset="0"/>
            </a:endParaRPr>
          </a:p>
          <a:p>
            <a:r>
              <a:rPr lang="en-US" dirty="0">
                <a:latin typeface="Arial" charset="0"/>
              </a:rPr>
              <a:t>The algorithm proceeds by expanding a game tree in a way similar to Minimax, but it has three types of nodes:</a:t>
            </a:r>
          </a:p>
          <a:p>
            <a:r>
              <a:rPr lang="en-US" dirty="0">
                <a:latin typeface="Arial" charset="0"/>
              </a:rPr>
              <a:t>- **Max nodes**: Representing the decisions of the maximizing player.</a:t>
            </a:r>
          </a:p>
          <a:p>
            <a:r>
              <a:rPr lang="en-US" dirty="0">
                <a:latin typeface="Arial" charset="0"/>
              </a:rPr>
              <a:t>- **Min nodes**: Representing the decisions of the minimizing player.</a:t>
            </a:r>
          </a:p>
          <a:p>
            <a:r>
              <a:rPr lang="en-US" dirty="0">
                <a:latin typeface="Arial" charset="0"/>
              </a:rPr>
              <a:t>- **Chance nodes**: Representing random events or chance outcomes.</a:t>
            </a:r>
          </a:p>
          <a:p>
            <a:endParaRPr lang="en-US" dirty="0">
              <a:latin typeface="Arial" charset="0"/>
            </a:endParaRPr>
          </a:p>
          <a:p>
            <a:r>
              <a:rPr lang="en-US" dirty="0">
                <a:latin typeface="Arial" charset="0"/>
              </a:rPr>
              <a:t>The goal of the maximizing player remains to maximize the score, while the minimizing player tries to minimize it. For the chance nodes, you calculate the expected value based on the probabilities of each branch.</a:t>
            </a:r>
          </a:p>
          <a:p>
            <a:endParaRPr lang="en-US" dirty="0">
              <a:latin typeface="Arial" charset="0"/>
            </a:endParaRPr>
          </a:p>
          <a:p>
            <a:r>
              <a:rPr lang="en-US" dirty="0">
                <a:latin typeface="Arial" charset="0"/>
              </a:rPr>
              <a:t>**Process**:</a:t>
            </a:r>
          </a:p>
          <a:p>
            <a:endParaRPr lang="en-US" dirty="0">
              <a:latin typeface="Arial" charset="0"/>
            </a:endParaRPr>
          </a:p>
          <a:p>
            <a:r>
              <a:rPr lang="en-US" dirty="0">
                <a:latin typeface="Arial" charset="0"/>
              </a:rPr>
              <a:t>1. For Max nodes: Choose the child node with the maximum value.</a:t>
            </a:r>
          </a:p>
          <a:p>
            <a:r>
              <a:rPr lang="en-US" dirty="0">
                <a:latin typeface="Arial" charset="0"/>
              </a:rPr>
              <a:t>2. For Min nodes: Choose the child node with the minimum value.</a:t>
            </a:r>
          </a:p>
          <a:p>
            <a:r>
              <a:rPr lang="en-US" dirty="0">
                <a:latin typeface="Arial" charset="0"/>
              </a:rPr>
              <a:t>3. For Chance nodes: Compute the expected value, which is the sum of the children's values weighted by their probabilities.</a:t>
            </a:r>
          </a:p>
          <a:p>
            <a:endParaRPr lang="en-US" dirty="0">
              <a:latin typeface="Arial" charset="0"/>
            </a:endParaRPr>
          </a:p>
          <a:p>
            <a:r>
              <a:rPr lang="en-US" dirty="0" err="1">
                <a:latin typeface="Arial" charset="0"/>
              </a:rPr>
              <a:t>Expectiminimax</a:t>
            </a:r>
            <a:r>
              <a:rPr lang="en-US" dirty="0">
                <a:latin typeface="Arial" charset="0"/>
              </a:rPr>
              <a:t> is ideal for games like Backgammon, where you have two players trying to win (Max and Min), but there's also the element of chance involved due to dice rolls. In such a game tree:</a:t>
            </a:r>
          </a:p>
          <a:p>
            <a:r>
              <a:rPr lang="en-US" dirty="0">
                <a:latin typeface="Arial" charset="0"/>
              </a:rPr>
              <a:t>- Decision nodes for each player will use Minimax logic.</a:t>
            </a:r>
          </a:p>
          <a:p>
            <a:r>
              <a:rPr lang="en-US" dirty="0">
                <a:latin typeface="Arial" charset="0"/>
              </a:rPr>
              <a:t>- Dice roll outcomes will be treated as chance nodes and will use </a:t>
            </a:r>
            <a:r>
              <a:rPr lang="en-US" dirty="0" err="1">
                <a:latin typeface="Arial" charset="0"/>
              </a:rPr>
              <a:t>Expectimax</a:t>
            </a:r>
            <a:r>
              <a:rPr lang="en-US" dirty="0">
                <a:latin typeface="Arial" charset="0"/>
              </a:rPr>
              <a:t> logic.</a:t>
            </a:r>
          </a:p>
          <a:p>
            <a:endParaRPr lang="en-US" dirty="0">
              <a:latin typeface="Arial" charset="0"/>
            </a:endParaRPr>
          </a:p>
          <a:p>
            <a:r>
              <a:rPr lang="en-US" dirty="0">
                <a:latin typeface="Arial" charset="0"/>
              </a:rPr>
              <a:t>This algorithm can be computationally expensive, especially for deep trees or games with many possible chance outcomes. In practice, some form of pruning or approximation methods might be employed to make it tractable.</a:t>
            </a: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149</a:t>
            </a:fld>
            <a:endParaRPr/>
          </a:p>
        </p:txBody>
      </p:sp>
    </p:spTree>
    <p:extLst>
      <p:ext uri="{BB962C8B-B14F-4D97-AF65-F5344CB8AC3E}">
        <p14:creationId xmlns:p14="http://schemas.microsoft.com/office/powerpoint/2010/main" val="204100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The complete game tree is the search tree that follows every sequence of moves all the way to the terminal state. </a:t>
            </a: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a:t>
            </a: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The game tree may be infinite if the game allows infinitely repeating position or if the state space is unbounded.   </a:t>
            </a:r>
            <a:endParaRPr/>
          </a:p>
        </p:txBody>
      </p:sp>
      <p:sp>
        <p:nvSpPr>
          <p:cNvPr id="213" name="Google Shape;21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23" name="Google Shape;22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62" name="Google Shape;262;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dirty="0"/>
              <a:t>Turn volume up!</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Good stopping points:</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1:27 – “Truly you have a dizzying intellect”</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3:15 – “Death of the </a:t>
            </a:r>
            <a:r>
              <a:rPr lang="en-US" dirty="0" err="1"/>
              <a:t>sicilian</a:t>
            </a:r>
            <a:r>
              <a:rPr lang="en-US" dirty="0"/>
              <a:t>”</a:t>
            </a:r>
            <a:endParaRPr dirty="0"/>
          </a:p>
        </p:txBody>
      </p:sp>
      <p:sp>
        <p:nvSpPr>
          <p:cNvPr id="272" name="Google Shape;27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BBC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=KF6sLCeBj0s</a:t>
            </a:r>
          </a:p>
          <a:p>
            <a:pPr marL="0" lvl="0" indent="0" algn="l" rtl="0">
              <a:lnSpc>
                <a:spcPct val="100000"/>
              </a:lnSpc>
              <a:spcBef>
                <a:spcPts val="0"/>
              </a:spcBef>
              <a:spcAft>
                <a:spcPts val="0"/>
              </a:spcAft>
              <a:buSzPts val="1400"/>
              <a:buNone/>
            </a:pPr>
            <a:r>
              <a:rPr lang="en-US" dirty="0"/>
              <a:t>      title: Deep Blue vs </a:t>
            </a:r>
            <a:r>
              <a:rPr lang="en-US" dirty="0" err="1"/>
              <a:t>Kasparov&amp;colon</a:t>
            </a:r>
            <a:r>
              <a:rPr lang="en-US" dirty="0"/>
              <a:t>; How a computer beat best chess player in the world</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=HT-UZkiOLv8</a:t>
            </a:r>
          </a:p>
          <a:p>
            <a:pPr marL="0" lvl="0" indent="0" algn="l" rtl="0">
              <a:lnSpc>
                <a:spcPct val="100000"/>
              </a:lnSpc>
              <a:spcBef>
                <a:spcPts val="0"/>
              </a:spcBef>
              <a:spcAft>
                <a:spcPts val="0"/>
              </a:spcAft>
              <a:buSzPts val="1400"/>
              <a:buNone/>
            </a:pPr>
            <a:r>
              <a:rPr lang="en-US" dirty="0"/>
              <a:t>      title: Lee Sedol vs AlphaGo Move 37 reactions and analysis</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Pieter </a:t>
            </a:r>
            <a:r>
              <a:rPr lang="en-US" dirty="0" err="1"/>
              <a:t>Abbeel</a:t>
            </a: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t>
            </a:r>
            <a:r>
              <a:rPr lang="en-US" dirty="0" err="1"/>
              <a:t>jvpWtwVSvjA</a:t>
            </a:r>
            <a:endParaRPr lang="en-US" dirty="0"/>
          </a:p>
          <a:p>
            <a:pPr marL="0" lvl="0" indent="0" algn="l" rtl="0">
              <a:lnSpc>
                <a:spcPct val="100000"/>
              </a:lnSpc>
              <a:spcBef>
                <a:spcPts val="0"/>
              </a:spcBef>
              <a:spcAft>
                <a:spcPts val="0"/>
              </a:spcAft>
              <a:buSzPts val="1400"/>
              <a:buNone/>
            </a:pPr>
            <a:r>
              <a:rPr lang="en-US" dirty="0"/>
              <a:t>      title: Step-by-step </a:t>
            </a:r>
            <a:r>
              <a:rPr lang="en-US" dirty="0" err="1"/>
              <a:t>Example&amp;colon</a:t>
            </a:r>
            <a:r>
              <a:rPr lang="en-US" dirty="0"/>
              <a:t>; Alpha-Beta</a:t>
            </a:r>
          </a:p>
          <a:p>
            <a:pPr marL="0" lvl="0" indent="0" algn="l" rtl="0">
              <a:lnSpc>
                <a:spcPct val="100000"/>
              </a:lnSpc>
              <a:spcBef>
                <a:spcPts val="0"/>
              </a:spcBef>
              <a:spcAft>
                <a:spcPts val="0"/>
              </a:spcAft>
              <a:buSzPts val="1400"/>
              <a:buNone/>
            </a:pPr>
            <a:r>
              <a:rPr lang="en-US" dirty="0"/>
              <a:t>      length: 14 minutes </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317724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1225739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83" name="Google Shape;28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293" name="Google Shape;293;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03" name="Google Shape;303;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13" name="Google Shape;313;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43" name="Google Shape;343;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58" name="Google Shape;358;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=HT-UZkiOLv8</a:t>
            </a:r>
          </a:p>
          <a:p>
            <a:pPr marL="0" lvl="0" indent="0" algn="l" rtl="0">
              <a:lnSpc>
                <a:spcPct val="100000"/>
              </a:lnSpc>
              <a:spcBef>
                <a:spcPts val="0"/>
              </a:spcBef>
              <a:spcAft>
                <a:spcPts val="0"/>
              </a:spcAft>
              <a:buSzPts val="1400"/>
              <a:buNone/>
            </a:pPr>
            <a:r>
              <a:rPr lang="en-US" dirty="0"/>
              <a:t>      title: Lee Sedol vs AlphaGo Move 37 reactions and analysis</a:t>
            </a:r>
          </a:p>
          <a:p>
            <a:pPr marL="0" lvl="0" indent="0" algn="l" rtl="0">
              <a:lnSpc>
                <a:spcPct val="100000"/>
              </a:lnSpc>
              <a:spcBef>
                <a:spcPts val="0"/>
              </a:spcBef>
              <a:spcAft>
                <a:spcPts val="0"/>
              </a:spcAft>
              <a:buSzPts val="1400"/>
              <a:buNone/>
            </a:pPr>
            <a:r>
              <a:rPr lang="en-US" dirty="0"/>
              <a:t>      length: 4 minutes </a:t>
            </a:r>
            <a:endParaRPr dirty="0"/>
          </a:p>
        </p:txBody>
      </p:sp>
      <p:sp>
        <p:nvSpPr>
          <p:cNvPr id="386" name="Google Shape;38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"Don't play hope chess" is an expression often used in the chess community to advise against making moves based solely on the hope or assumption that an opponent will respond a certain way, especially if that hoped-for response is a blunder or oversight on their part.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 other words, when a player is engaging in "hope chess," they might think, "I'll move here, and hopefully, my opponent won't see the threat and I'll win a piece or deliver checkmate." This approach is not sound because it's based on the opponent making mistakes rather than on the player's own good moves or strategy.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Instead of playing "hope chess," players are encouraged to:</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1. **Think ahead**: Consider both your moves and possible responses from your opponent.</a:t>
            </a:r>
          </a:p>
          <a:p>
            <a:pPr marL="0" lvl="0" indent="0" algn="l" rtl="0">
              <a:lnSpc>
                <a:spcPct val="100000"/>
              </a:lnSpc>
              <a:spcBef>
                <a:spcPts val="0"/>
              </a:spcBef>
              <a:spcAft>
                <a:spcPts val="0"/>
              </a:spcAft>
              <a:buSzPts val="1400"/>
              <a:buNone/>
            </a:pPr>
            <a:r>
              <a:rPr lang="en-US" dirty="0"/>
              <a:t>2. **Evaluate the position**: Understand the implications of each move and the resulting positions.</a:t>
            </a:r>
          </a:p>
          <a:p>
            <a:pPr marL="0" lvl="0" indent="0" algn="l" rtl="0">
              <a:lnSpc>
                <a:spcPct val="100000"/>
              </a:lnSpc>
              <a:spcBef>
                <a:spcPts val="0"/>
              </a:spcBef>
              <a:spcAft>
                <a:spcPts val="0"/>
              </a:spcAft>
              <a:buSzPts val="1400"/>
              <a:buNone/>
            </a:pPr>
            <a:r>
              <a:rPr lang="en-US" dirty="0"/>
              <a:t>3. **Have a plan**: Rather than hoping for mistakes, base your decisions on a strategic or tactical plan.</a:t>
            </a:r>
          </a:p>
          <a:p>
            <a:pPr marL="0" lvl="0" indent="0" algn="l" rtl="0">
              <a:lnSpc>
                <a:spcPct val="100000"/>
              </a:lnSpc>
              <a:spcBef>
                <a:spcPts val="0"/>
              </a:spcBef>
              <a:spcAft>
                <a:spcPts val="0"/>
              </a:spcAft>
              <a:buSzPts val="1400"/>
              <a:buNone/>
            </a:pPr>
            <a:r>
              <a:rPr lang="en-US" dirty="0"/>
              <a:t>4. **Be cautious**: Always check for threats from the opponent before finalizing a move.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Playing "hope chess" is particularly common among beginners. As players gain experience and improve their skills, they tend to rely less on their opponents' mistakes and more on their own strategy and tactics.</a:t>
            </a:r>
            <a:endParaRPr dirty="0"/>
          </a:p>
        </p:txBody>
      </p:sp>
      <p:sp>
        <p:nvSpPr>
          <p:cNvPr id="392" name="Google Shape;392;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02" name="Google Shape;402;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12" name="Google Shape;41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47" name="Google Shape;44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61" name="Google Shape;4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71" name="Google Shape;47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11" name="Google Shape;51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34" name="Google Shape;53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58" name="Google Shape;55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88" name="Google Shape;58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8" name="Google Shape;61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a:solidFill>
                  <a:schemeClr val="dk1"/>
                </a:solidFill>
                <a:latin typeface="Times New Roman"/>
                <a:ea typeface="Times New Roman"/>
                <a:cs typeface="Times New Roman"/>
                <a:sym typeface="Times New Roman"/>
              </a:rPr>
              <a:t>Y axis shows Elo scores. The </a:t>
            </a:r>
            <a:r>
              <a:rPr lang="en-US" sz="1200" b="1" i="0" u="none" strike="noStrike">
                <a:solidFill>
                  <a:schemeClr val="dk1"/>
                </a:solidFill>
                <a:latin typeface="Times New Roman"/>
                <a:ea typeface="Times New Roman"/>
                <a:cs typeface="Times New Roman"/>
                <a:sym typeface="Times New Roman"/>
              </a:rPr>
              <a:t>Elo</a:t>
            </a:r>
            <a:r>
              <a:rPr lang="en-US" sz="1200" b="0" i="0" u="sng" strike="noStrike" baseline="3000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a:t>
            </a:r>
            <a:r>
              <a:rPr lang="en-US" sz="1200" b="1" i="0" u="none" strike="noStrike">
                <a:solidFill>
                  <a:schemeClr val="dk1"/>
                </a:solidFill>
                <a:latin typeface="Times New Roman"/>
                <a:ea typeface="Times New Roman"/>
                <a:cs typeface="Times New Roman"/>
                <a:sym typeface="Times New Roman"/>
              </a:rPr>
              <a:t> rating system</a:t>
            </a:r>
            <a:r>
              <a:rPr lang="en-US" sz="1200" b="0" i="0" u="none" strike="noStrike">
                <a:solidFill>
                  <a:schemeClr val="dk1"/>
                </a:solidFill>
                <a:latin typeface="Times New Roman"/>
                <a:ea typeface="Times New Roman"/>
                <a:cs typeface="Times New Roman"/>
                <a:sym typeface="Times New Roman"/>
              </a:rPr>
              <a:t> is a method for calculating the relative skill levels of players games like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chess</a:t>
            </a:r>
            <a:r>
              <a:rPr lang="en-US" sz="1200" b="0" i="0" u="none" strike="noStrike">
                <a:solidFill>
                  <a:schemeClr val="dk1"/>
                </a:solidFill>
                <a:latin typeface="Times New Roman"/>
                <a:ea typeface="Times New Roman"/>
                <a:cs typeface="Times New Roman"/>
                <a:sym typeface="Times New Roman"/>
              </a:rPr>
              <a:t>. </a:t>
            </a:r>
            <a:endParaRPr/>
          </a:p>
        </p:txBody>
      </p:sp>
      <p:sp>
        <p:nvSpPr>
          <p:cNvPr id="82" name="Google Shape;8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48" name="Google Shape;64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78" name="Google Shape;67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08" name="Google Shape;70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38" name="Google Shape;73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68" name="Google Shape;76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98" name="Google Shape;798;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28" name="Google Shape;82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58" name="Google Shape;85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888" name="Google Shape;888;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19" name="Google Shape;91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200" b="0" i="0" u="none" strike="noStrike">
                <a:solidFill>
                  <a:schemeClr val="dk1"/>
                </a:solidFill>
                <a:latin typeface="Times New Roman"/>
                <a:ea typeface="Times New Roman"/>
                <a:cs typeface="Times New Roman"/>
                <a:sym typeface="Times New Roman"/>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 It may not seem a lot more than chess's 10¹²º but it is actually </a:t>
            </a:r>
            <a:r>
              <a:rPr lang="en-US" sz="1200" b="1">
                <a:solidFill>
                  <a:schemeClr val="dk1"/>
                </a:solidFill>
                <a:latin typeface="Times New Roman"/>
                <a:ea typeface="Times New Roman"/>
                <a:cs typeface="Times New Roman"/>
                <a:sym typeface="Times New Roman"/>
              </a:rPr>
              <a:t>1 million trillion trillion trillion trillion more configurations than chess!</a:t>
            </a:r>
            <a:r>
              <a:rPr lang="en-US" sz="1200">
                <a:solidFill>
                  <a:schemeClr val="dk1"/>
                </a:solidFill>
                <a:latin typeface="Times New Roman"/>
                <a:ea typeface="Times New Roman"/>
                <a:cs typeface="Times New Roman"/>
                <a:sym typeface="Times New Roman"/>
              </a:rPr>
              <a:t> That is a lot more.</a:t>
            </a:r>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atoms in the universe is about 10^80.</a:t>
            </a: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b="1">
                <a:solidFill>
                  <a:schemeClr val="dk1"/>
                </a:solidFill>
                <a:latin typeface="Times New Roman"/>
                <a:ea typeface="Times New Roman"/>
                <a:cs typeface="Times New Roman"/>
                <a:sym typeface="Times New Roman"/>
              </a:rPr>
              <a:t>Chess is more like emphasising in short-term profits while Go is more like long-term planning. Chess is more like a single battle while Go is like a multi-front war.</a:t>
            </a:r>
            <a:endParaRPr sz="1200">
              <a:solidFill>
                <a:schemeClr val="dk1"/>
              </a:solidFill>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br>
              <a:rPr lang="en-US"/>
            </a:br>
            <a:r>
              <a:rPr lang="en-US"/>
              <a:t>https://www.quora.com/How-does-the-complexity-of-Go-compare-with-Chess</a:t>
            </a:r>
            <a:endParaRPr/>
          </a:p>
        </p:txBody>
      </p:sp>
      <p:sp>
        <p:nvSpPr>
          <p:cNvPr id="93" name="Google Shape;9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56" name="Google Shape;95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93" name="Google Shape;99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30" name="Google Shape;103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67" name="Google Shape;106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04" name="Google Shape;1104;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41" name="Google Shape;11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78" name="Google Shape;117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15" name="Google Shape;121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52" name="Google Shape;125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89" name="Google Shape;128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2" name="Google Shape;11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7" name="Google Shape;1327;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71" name="Google Shape;137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4" name="Google Shape;141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415" name="Google Shape;141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459" name="Google Shape;145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503" name="Google Shape;15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47" name="Google Shape;154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91" name="Google Shape;1591;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4" name="Google Shape;163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35" name="Google Shape;163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679" name="Google Shape;167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2" name="Google Shape;172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23" name="Google Shape;172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2" name="Google Shape;12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0" name="Google Shape;181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811" name="Google Shape;1811;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2913260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22579705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6192191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3546725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extLst>
      <p:ext uri="{BB962C8B-B14F-4D97-AF65-F5344CB8AC3E}">
        <p14:creationId xmlns:p14="http://schemas.microsoft.com/office/powerpoint/2010/main" val="32902729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27112980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407798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 name="Google Shape;13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1341641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36952111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4247611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4090189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39352141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29958410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extLst>
      <p:ext uri="{BB962C8B-B14F-4D97-AF65-F5344CB8AC3E}">
        <p14:creationId xmlns:p14="http://schemas.microsoft.com/office/powerpoint/2010/main" val="21472957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extLst>
      <p:ext uri="{BB962C8B-B14F-4D97-AF65-F5344CB8AC3E}">
        <p14:creationId xmlns:p14="http://schemas.microsoft.com/office/powerpoint/2010/main" val="4893995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extLst>
      <p:ext uri="{BB962C8B-B14F-4D97-AF65-F5344CB8AC3E}">
        <p14:creationId xmlns:p14="http://schemas.microsoft.com/office/powerpoint/2010/main" val="42680748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extLst>
      <p:ext uri="{BB962C8B-B14F-4D97-AF65-F5344CB8AC3E}">
        <p14:creationId xmlns:p14="http://schemas.microsoft.com/office/powerpoint/2010/main" val="3093458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https://www.youtube.com/watch?v=-CbyAk3Sn9I</a:t>
            </a:r>
            <a:endParaRPr/>
          </a:p>
        </p:txBody>
      </p:sp>
      <p:sp>
        <p:nvSpPr>
          <p:cNvPr id="142" name="Google Shape;142;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extLst>
      <p:ext uri="{BB962C8B-B14F-4D97-AF65-F5344CB8AC3E}">
        <p14:creationId xmlns:p14="http://schemas.microsoft.com/office/powerpoint/2010/main" val="29182266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extLst>
      <p:ext uri="{BB962C8B-B14F-4D97-AF65-F5344CB8AC3E}">
        <p14:creationId xmlns:p14="http://schemas.microsoft.com/office/powerpoint/2010/main" val="20368502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extLst>
      <p:ext uri="{BB962C8B-B14F-4D97-AF65-F5344CB8AC3E}">
        <p14:creationId xmlns:p14="http://schemas.microsoft.com/office/powerpoint/2010/main" val="34076307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extLst>
      <p:ext uri="{BB962C8B-B14F-4D97-AF65-F5344CB8AC3E}">
        <p14:creationId xmlns:p14="http://schemas.microsoft.com/office/powerpoint/2010/main" val="32786378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extLst>
      <p:ext uri="{BB962C8B-B14F-4D97-AF65-F5344CB8AC3E}">
        <p14:creationId xmlns:p14="http://schemas.microsoft.com/office/powerpoint/2010/main" val="7106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extLst>
      <p:ext uri="{BB962C8B-B14F-4D97-AF65-F5344CB8AC3E}">
        <p14:creationId xmlns:p14="http://schemas.microsoft.com/office/powerpoint/2010/main" val="3660336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extLst>
      <p:ext uri="{BB962C8B-B14F-4D97-AF65-F5344CB8AC3E}">
        <p14:creationId xmlns:p14="http://schemas.microsoft.com/office/powerpoint/2010/main" val="26285449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extLst>
      <p:ext uri="{BB962C8B-B14F-4D97-AF65-F5344CB8AC3E}">
        <p14:creationId xmlns:p14="http://schemas.microsoft.com/office/powerpoint/2010/main" val="157687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extLst>
      <p:ext uri="{BB962C8B-B14F-4D97-AF65-F5344CB8AC3E}">
        <p14:creationId xmlns:p14="http://schemas.microsoft.com/office/powerpoint/2010/main" val="1128747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extLst>
      <p:ext uri="{BB962C8B-B14F-4D97-AF65-F5344CB8AC3E}">
        <p14:creationId xmlns:p14="http://schemas.microsoft.com/office/powerpoint/2010/main" val="4273750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rgbClr val="000000"/>
                </a:solidFill>
                <a:latin typeface="Open Sans SemiBold"/>
                <a:ea typeface="Open Sans SemiBold"/>
                <a:cs typeface="Open Sans SemiBold"/>
                <a:sym typeface="Open Sans SemiBold"/>
              </a:rPr>
              <a:t> CIS 4210/5210:  </a:t>
            </a:r>
            <a:br>
              <a:rPr lang="en-US" sz="2300" b="0" i="0" u="none" strike="noStrike" cap="none" dirty="0">
                <a:solidFill>
                  <a:srgbClr val="000000"/>
                </a:solidFill>
                <a:latin typeface="Open Sans SemiBold"/>
                <a:ea typeface="Open Sans SemiBold"/>
                <a:cs typeface="Open Sans SemiBold"/>
                <a:sym typeface="Open Sans SemiBold"/>
              </a:rPr>
            </a:br>
            <a:r>
              <a:rPr lang="en-US" sz="2300" b="0" i="0" u="none" strike="noStrike" cap="none" dirty="0">
                <a:solidFill>
                  <a:srgbClr val="000000"/>
                </a:solidFill>
                <a:latin typeface="Open Sans SemiBold"/>
                <a:ea typeface="Open Sans SemiBold"/>
                <a:cs typeface="Open Sans SemiBold"/>
                <a:sym typeface="Open Sans SemiBold"/>
              </a:rPr>
              <a:t> ARTIFICIAL INTELLIGENCE </a:t>
            </a:r>
            <a:endParaRPr sz="1300" b="0" i="0" u="none" strike="noStrike" cap="none" dirty="0">
              <a:solidFill>
                <a:srgbClr val="000000"/>
              </a:solidFill>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2" name="Google Shape;22;p11"/>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youtu.be/-CbyAk3Sn9I"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1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jpg"/></Relationships>
</file>

<file path=ppt/slides/_rels/slide1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_rels/slide1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1.jpg"/></Relationships>
</file>

<file path=ppt/slides/_rels/slide1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youtube.com/watch?v=rMz7JBRbmN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1.jp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a:solidFill>
                  <a:srgbClr val="370661"/>
                </a:solidFill>
              </a:rPr>
              <a:t>Game Formulation</a:t>
            </a:r>
            <a:endParaRPr/>
          </a:p>
        </p:txBody>
      </p:sp>
      <p:sp>
        <p:nvSpPr>
          <p:cNvPr id="2" name="TextBox 1">
            <a:extLst>
              <a:ext uri="{FF2B5EF4-FFF2-40B4-BE49-F238E27FC236}">
                <a16:creationId xmlns:a16="http://schemas.microsoft.com/office/drawing/2014/main" id="{907D0FC2-63CD-D973-3F0C-496840DEDC0C}"/>
              </a:ext>
            </a:extLst>
          </p:cNvPr>
          <p:cNvSpPr txBox="1"/>
          <p:nvPr/>
        </p:nvSpPr>
        <p:spPr>
          <a:xfrm>
            <a:off x="2762451" y="1347537"/>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Pac-Man</a:t>
            </a:r>
            <a:endParaRPr/>
          </a:p>
        </p:txBody>
      </p:sp>
      <p:pic>
        <p:nvPicPr>
          <p:cNvPr id="146" name="Google Shape;146;p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47" name="Google Shape;147;p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8"/>
          <p:cNvSpPr txBox="1">
            <a:spLocks noGrp="1"/>
          </p:cNvSpPr>
          <p:nvPr>
            <p:ph type="body" idx="1"/>
          </p:nvPr>
        </p:nvSpPr>
        <p:spPr>
          <a:xfrm>
            <a:off x="3767852" y="5764548"/>
            <a:ext cx="4305608" cy="2947855"/>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None/>
            </a:pPr>
            <a:r>
              <a:rPr lang="en-US" u="sng" dirty="0">
                <a:solidFill>
                  <a:schemeClr val="hlink"/>
                </a:solidFill>
                <a:hlinkClick r:id="rId4"/>
              </a:rPr>
              <a:t>https://youtu.be/-CbyAk3Sn9I</a:t>
            </a:r>
            <a:endParaRPr dirty="0"/>
          </a:p>
          <a:p>
            <a:pPr marL="101600" lvl="0" indent="0" algn="l" rtl="0">
              <a:lnSpc>
                <a:spcPct val="90000"/>
              </a:lnSpc>
              <a:spcBef>
                <a:spcPts val="1000"/>
              </a:spcBef>
              <a:spcAft>
                <a:spcPts val="0"/>
              </a:spcAft>
              <a:buSzPts val="2000"/>
              <a:buNone/>
            </a:pPr>
            <a:endParaRPr dirty="0"/>
          </a:p>
        </p:txBody>
      </p:sp>
      <p:pic>
        <p:nvPicPr>
          <p:cNvPr id="149" name="Google Shape;149;p8"/>
          <p:cNvPicPr preferRelativeResize="0"/>
          <p:nvPr/>
        </p:nvPicPr>
        <p:blipFill rotWithShape="1">
          <a:blip r:embed="rId5">
            <a:alphaModFix/>
          </a:blip>
          <a:srcRect/>
          <a:stretch/>
        </p:blipFill>
        <p:spPr>
          <a:xfrm>
            <a:off x="2775674" y="1192548"/>
            <a:ext cx="6096000" cy="4572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135841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777931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8458" y="366771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717733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8458" y="366771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41727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300499" y="3628471"/>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179421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6503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3386568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6503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7677685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6503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2209569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172986" y="363864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655773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β</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172986" y="363864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2543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t>
            </a:r>
            <a:r>
              <a:rPr lang="en-US" b="1" i="1">
                <a:solidFill>
                  <a:srgbClr val="0000CC"/>
                </a:solidFill>
              </a:rPr>
              <a:t>MAX</a:t>
            </a:r>
            <a:r>
              <a:rPr lang="en-US" b="1"/>
              <a:t> and </a:t>
            </a:r>
            <a:r>
              <a:rPr lang="en-US" b="1" i="1">
                <a:solidFill>
                  <a:srgbClr val="0000CC"/>
                </a:solidFill>
              </a:rPr>
              <a:t>MIN; MAX</a:t>
            </a:r>
            <a:r>
              <a:rPr lang="en-US" b="1"/>
              <a:t> moves first.</a:t>
            </a:r>
            <a:endParaRPr/>
          </a:p>
          <a:p>
            <a:pPr marL="457200" lvl="0" indent="-457200" algn="l" rtl="0">
              <a:lnSpc>
                <a:spcPct val="100000"/>
              </a:lnSpc>
              <a:spcBef>
                <a:spcPts val="400"/>
              </a:spcBef>
              <a:spcAft>
                <a:spcPts val="0"/>
              </a:spcAft>
              <a:buSzPts val="2000"/>
              <a:buAutoNum type="arabicPeriod"/>
            </a:pPr>
            <a:r>
              <a:rPr lang="en-US" b="1" i="1">
                <a:solidFill>
                  <a:srgbClr val="0000CC"/>
                </a:solidFill>
              </a:rPr>
              <a:t>MAX</a:t>
            </a:r>
            <a:r>
              <a:rPr lang="en-US" b="1"/>
              <a:t> and </a:t>
            </a:r>
            <a:r>
              <a:rPr lang="en-US" b="1" i="1">
                <a:solidFill>
                  <a:srgbClr val="0000CC"/>
                </a:solidFill>
              </a:rPr>
              <a:t>MIN</a:t>
            </a:r>
            <a:r>
              <a:rPr lang="en-US" b="1"/>
              <a:t> take turns until the game is over. </a:t>
            </a:r>
            <a:endParaRPr/>
          </a:p>
          <a:p>
            <a:pPr marL="457200" lvl="0" indent="-457200" algn="l" rtl="0">
              <a:lnSpc>
                <a:spcPct val="100000"/>
              </a:lnSpc>
              <a:spcBef>
                <a:spcPts val="400"/>
              </a:spcBef>
              <a:spcAft>
                <a:spcPts val="0"/>
              </a:spcAft>
              <a:buSzPts val="2000"/>
              <a:buAutoNum type="arabicPeriod"/>
            </a:pPr>
            <a:r>
              <a:rPr lang="en-US" b="1"/>
              <a:t>Winner gets award, loser gets penalty.</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Games as </a:t>
            </a:r>
            <a:r>
              <a:rPr lang="en-US" b="1" i="1"/>
              <a:t>search</a:t>
            </a:r>
            <a:r>
              <a:rPr lang="en-US" b="1"/>
              <a:t>:</a:t>
            </a:r>
            <a:endParaRPr/>
          </a:p>
          <a:p>
            <a:pPr marL="914400" lvl="1" indent="-355600" algn="l" rtl="0">
              <a:lnSpc>
                <a:spcPct val="100000"/>
              </a:lnSpc>
              <a:spcBef>
                <a:spcPts val="400"/>
              </a:spcBef>
              <a:spcAft>
                <a:spcPts val="0"/>
              </a:spcAft>
              <a:buSzPts val="2000"/>
              <a:buChar char="▪"/>
            </a:pPr>
            <a:r>
              <a:rPr lang="en-US" i="1">
                <a:solidFill>
                  <a:srgbClr val="0000FF"/>
                </a:solidFill>
              </a:rPr>
              <a:t>Initial state</a:t>
            </a:r>
            <a:r>
              <a:rPr lang="en-US"/>
              <a:t>: e.g. board configuration of chess</a:t>
            </a:r>
            <a:endParaRPr/>
          </a:p>
          <a:p>
            <a:pPr marL="914400" lvl="1" indent="-355600" algn="l" rtl="0">
              <a:lnSpc>
                <a:spcPct val="100000"/>
              </a:lnSpc>
              <a:spcBef>
                <a:spcPts val="400"/>
              </a:spcBef>
              <a:spcAft>
                <a:spcPts val="0"/>
              </a:spcAft>
              <a:buSzPts val="2000"/>
              <a:buChar char="▪"/>
            </a:pPr>
            <a:r>
              <a:rPr lang="en-US" i="1">
                <a:solidFill>
                  <a:srgbClr val="0000FF"/>
                </a:solidFill>
              </a:rPr>
              <a:t>Successor function</a:t>
            </a:r>
            <a:r>
              <a:rPr lang="en-US"/>
              <a:t>: list of (move,state) pairs specifying legal moves.</a:t>
            </a:r>
            <a:endParaRPr/>
          </a:p>
          <a:p>
            <a:pPr marL="914400" lvl="1" indent="-355600" algn="l" rtl="0">
              <a:lnSpc>
                <a:spcPct val="100000"/>
              </a:lnSpc>
              <a:spcBef>
                <a:spcPts val="400"/>
              </a:spcBef>
              <a:spcAft>
                <a:spcPts val="0"/>
              </a:spcAft>
              <a:buSzPts val="2000"/>
              <a:buChar char="▪"/>
            </a:pPr>
            <a:r>
              <a:rPr lang="en-US" i="1">
                <a:solidFill>
                  <a:srgbClr val="0000FF"/>
                </a:solidFill>
              </a:rPr>
              <a:t>Terminal test</a:t>
            </a:r>
            <a:r>
              <a:rPr lang="en-US"/>
              <a:t>: Is the game finished?</a:t>
            </a:r>
            <a:endParaRPr/>
          </a:p>
          <a:p>
            <a:pPr marL="914400" lvl="1" indent="-355600" algn="l" rtl="0">
              <a:lnSpc>
                <a:spcPct val="100000"/>
              </a:lnSpc>
              <a:spcBef>
                <a:spcPts val="400"/>
              </a:spcBef>
              <a:spcAft>
                <a:spcPts val="0"/>
              </a:spcAft>
              <a:buSzPts val="2000"/>
              <a:buChar char="▪"/>
            </a:pPr>
            <a:r>
              <a:rPr lang="en-US" i="1">
                <a:solidFill>
                  <a:srgbClr val="0000FF"/>
                </a:solidFill>
              </a:rPr>
              <a:t>Utility function</a:t>
            </a:r>
            <a:r>
              <a:rPr lang="en-US"/>
              <a:t>: Gives numerical value of terminal states. </a:t>
            </a:r>
            <a:br>
              <a:rPr lang="en-US"/>
            </a:br>
            <a:r>
              <a:rPr lang="en-US"/>
              <a:t>e.g. win (+∞), lose (-∞) and draw (0) </a:t>
            </a:r>
            <a:endParaRPr/>
          </a:p>
          <a:p>
            <a:pPr marL="914400" lvl="1" indent="-355600" algn="l" rtl="0">
              <a:lnSpc>
                <a:spcPct val="100000"/>
              </a:lnSpc>
              <a:spcBef>
                <a:spcPts val="400"/>
              </a:spcBef>
              <a:spcAft>
                <a:spcPts val="0"/>
              </a:spcAft>
              <a:buSzPts val="2000"/>
              <a:buChar char="▪"/>
            </a:pPr>
            <a:r>
              <a:rPr lang="en-US" i="1">
                <a:solidFill>
                  <a:srgbClr val="0000CC"/>
                </a:solidFill>
              </a:rPr>
              <a:t>MAX</a:t>
            </a:r>
            <a:r>
              <a:rPr lang="en-US"/>
              <a:t> uses search tree to determine next move.</a:t>
            </a:r>
            <a:endParaRPr/>
          </a:p>
          <a:p>
            <a:pPr marL="457200" lvl="0" indent="-330200" algn="l" rtl="0">
              <a:lnSpc>
                <a:spcPct val="100000"/>
              </a:lnSpc>
              <a:spcBef>
                <a:spcPts val="400"/>
              </a:spcBef>
              <a:spcAft>
                <a:spcPts val="0"/>
              </a:spcAft>
              <a:buSzPts val="2000"/>
              <a:buNone/>
            </a:pPr>
            <a:endParaRPr b="1"/>
          </a:p>
        </p:txBody>
      </p:sp>
      <p:sp>
        <p:nvSpPr>
          <p:cNvPr id="157" name="Google Shape;157;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Formalizing the Game setup</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58" name="Google Shape;158;p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59" name="Google Shape;159;p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9"/>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172986" y="363864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414023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2777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354878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2777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7443618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07033" y="359926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6387160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569019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248316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0935529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0383740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12291" y="3665048"/>
            <a:ext cx="6679709" cy="3192952"/>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1165472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44073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10000"/>
              </a:lnSpc>
              <a:spcBef>
                <a:spcPts val="400"/>
              </a:spcBef>
              <a:spcAft>
                <a:spcPts val="0"/>
              </a:spcAft>
              <a:buSzPts val="2000"/>
              <a:buChar char="o"/>
            </a:pPr>
            <a:r>
              <a:rPr lang="en-US" b="1"/>
              <a:t>General Scheme</a:t>
            </a:r>
            <a:endParaRPr/>
          </a:p>
          <a:p>
            <a:pPr marL="914400" lvl="1" indent="-457200" algn="l" rtl="0">
              <a:lnSpc>
                <a:spcPct val="110000"/>
              </a:lnSpc>
              <a:spcBef>
                <a:spcPts val="400"/>
              </a:spcBef>
              <a:spcAft>
                <a:spcPts val="0"/>
              </a:spcAft>
              <a:buSzPts val="2000"/>
              <a:buAutoNum type="arabicPeriod"/>
            </a:pPr>
            <a:r>
              <a:rPr lang="en-US" b="1"/>
              <a:t>Consider all legal successors to the current state (‘board position’)</a:t>
            </a:r>
            <a:endParaRPr/>
          </a:p>
          <a:p>
            <a:pPr marL="914400" lvl="1" indent="-457200" algn="l" rtl="0">
              <a:lnSpc>
                <a:spcPct val="110000"/>
              </a:lnSpc>
              <a:spcBef>
                <a:spcPts val="400"/>
              </a:spcBef>
              <a:spcAft>
                <a:spcPts val="0"/>
              </a:spcAft>
              <a:buSzPts val="2000"/>
              <a:buAutoNum type="arabicPeriod"/>
            </a:pPr>
            <a:r>
              <a:rPr lang="en-US" b="1"/>
              <a:t>Evaluate each successor board position</a:t>
            </a:r>
            <a:endParaRPr/>
          </a:p>
          <a:p>
            <a:pPr marL="914400" lvl="1" indent="-457200" algn="l" rtl="0">
              <a:lnSpc>
                <a:spcPct val="110000"/>
              </a:lnSpc>
              <a:spcBef>
                <a:spcPts val="400"/>
              </a:spcBef>
              <a:spcAft>
                <a:spcPts val="0"/>
              </a:spcAft>
              <a:buSzPts val="2000"/>
              <a:buAutoNum type="arabicPeriod"/>
            </a:pPr>
            <a:r>
              <a:rPr lang="en-US" b="1"/>
              <a:t>Pick the move which leads to the best board position.</a:t>
            </a:r>
            <a:endParaRPr/>
          </a:p>
          <a:p>
            <a:pPr marL="914400" lvl="1" indent="-457200" algn="l" rtl="0">
              <a:lnSpc>
                <a:spcPct val="110000"/>
              </a:lnSpc>
              <a:spcBef>
                <a:spcPts val="400"/>
              </a:spcBef>
              <a:spcAft>
                <a:spcPts val="0"/>
              </a:spcAft>
              <a:buSzPts val="2000"/>
              <a:buAutoNum type="arabicPeriod"/>
            </a:pPr>
            <a:r>
              <a:rPr lang="en-US" b="1"/>
              <a:t>After</a:t>
            </a:r>
            <a:r>
              <a:rPr lang="en-US" b="1">
                <a:solidFill>
                  <a:srgbClr val="0000FF"/>
                </a:solidFill>
              </a:rPr>
              <a:t> your opponent moves</a:t>
            </a:r>
            <a:r>
              <a:rPr lang="en-US" b="1"/>
              <a:t>, </a:t>
            </a:r>
            <a:r>
              <a:rPr lang="en-US"/>
              <a:t>repeat.</a:t>
            </a:r>
            <a:endParaRPr/>
          </a:p>
          <a:p>
            <a:pPr marL="914400" lvl="1" indent="-228600" algn="l" rtl="0">
              <a:lnSpc>
                <a:spcPct val="110000"/>
              </a:lnSpc>
              <a:spcBef>
                <a:spcPts val="400"/>
              </a:spcBef>
              <a:spcAft>
                <a:spcPts val="0"/>
              </a:spcAft>
              <a:buSzPts val="2000"/>
              <a:buNone/>
            </a:pPr>
            <a:endParaRPr/>
          </a:p>
          <a:p>
            <a:pPr marL="457200" lvl="0" indent="-355600" algn="l" rtl="0">
              <a:lnSpc>
                <a:spcPct val="110000"/>
              </a:lnSpc>
              <a:spcBef>
                <a:spcPts val="400"/>
              </a:spcBef>
              <a:spcAft>
                <a:spcPts val="0"/>
              </a:spcAft>
              <a:buSzPts val="2000"/>
              <a:buChar char="o"/>
            </a:pPr>
            <a:r>
              <a:rPr lang="en-US" b="1"/>
              <a:t>Design issues</a:t>
            </a:r>
            <a:endParaRPr/>
          </a:p>
          <a:p>
            <a:pPr marL="914400" lvl="1" indent="-355600" algn="l" rtl="0">
              <a:lnSpc>
                <a:spcPct val="110000"/>
              </a:lnSpc>
              <a:spcBef>
                <a:spcPts val="400"/>
              </a:spcBef>
              <a:spcAft>
                <a:spcPts val="0"/>
              </a:spcAft>
              <a:buSzPts val="2000"/>
              <a:buAutoNum type="arabicPeriod"/>
            </a:pPr>
            <a:r>
              <a:rPr lang="en-US"/>
              <a:t>Representing the ‘board’</a:t>
            </a:r>
            <a:endParaRPr/>
          </a:p>
          <a:p>
            <a:pPr marL="914400" lvl="1" indent="-355600" algn="l" rtl="0">
              <a:lnSpc>
                <a:spcPct val="110000"/>
              </a:lnSpc>
              <a:spcBef>
                <a:spcPts val="400"/>
              </a:spcBef>
              <a:spcAft>
                <a:spcPts val="0"/>
              </a:spcAft>
              <a:buSzPts val="2000"/>
              <a:buAutoNum type="arabicPeriod"/>
            </a:pPr>
            <a:r>
              <a:rPr lang="en-US"/>
              <a:t>Representing legal next boards</a:t>
            </a:r>
            <a:endParaRPr/>
          </a:p>
          <a:p>
            <a:pPr marL="914400" lvl="1" indent="-355600" algn="l" rtl="0">
              <a:lnSpc>
                <a:spcPct val="110000"/>
              </a:lnSpc>
              <a:spcBef>
                <a:spcPts val="400"/>
              </a:spcBef>
              <a:spcAft>
                <a:spcPts val="0"/>
              </a:spcAft>
              <a:buSzPts val="2000"/>
              <a:buAutoNum type="arabicPeriod"/>
            </a:pPr>
            <a:r>
              <a:rPr lang="en-US"/>
              <a:t>Evaluating positions</a:t>
            </a:r>
            <a:endParaRPr/>
          </a:p>
          <a:p>
            <a:pPr marL="914400" lvl="1" indent="-355600" algn="l" rtl="0">
              <a:lnSpc>
                <a:spcPct val="110000"/>
              </a:lnSpc>
              <a:spcBef>
                <a:spcPts val="400"/>
              </a:spcBef>
              <a:spcAft>
                <a:spcPts val="0"/>
              </a:spcAft>
              <a:buSzPts val="2000"/>
              <a:buAutoNum type="arabicPeriod"/>
            </a:pPr>
            <a:r>
              <a:rPr lang="en-US"/>
              <a:t>Looking ahead</a:t>
            </a:r>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168" name="Google Shape;168;p1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How to Play a Game by Searching</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69" name="Google Shape;169;p1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70" name="Google Shape;170;p1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2822412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7279597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9786459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60128" y="355390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8789526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6023541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8328062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61895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8788823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7082142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=2</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926461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Only standard pawn moves:</a:t>
            </a:r>
            <a:endParaRPr/>
          </a:p>
          <a:p>
            <a:pPr marL="914400" lvl="1" indent="-457200" algn="l" rtl="0">
              <a:lnSpc>
                <a:spcPct val="100000"/>
              </a:lnSpc>
              <a:spcBef>
                <a:spcPts val="400"/>
              </a:spcBef>
              <a:spcAft>
                <a:spcPts val="0"/>
              </a:spcAft>
              <a:buSzPts val="2000"/>
              <a:buAutoNum type="arabicPeriod"/>
            </a:pPr>
            <a:r>
              <a:rPr lang="en-US"/>
              <a:t>A pawn moves forward one square onto an empty square </a:t>
            </a:r>
            <a:endParaRPr/>
          </a:p>
          <a:p>
            <a:pPr marL="914400" lvl="1" indent="-457200" algn="l" rtl="0">
              <a:lnSpc>
                <a:spcPct val="100000"/>
              </a:lnSpc>
              <a:spcBef>
                <a:spcPts val="400"/>
              </a:spcBef>
              <a:spcAft>
                <a:spcPts val="0"/>
              </a:spcAft>
              <a:buSzPts val="2000"/>
              <a:buAutoNum type="arabicPeriod"/>
            </a:pPr>
            <a:r>
              <a:rPr lang="en-US"/>
              <a:t>A pawn “captures” an opponent pawn by moving  diagonally forward one square, if that square contains an opposing pawn. The opposing pawn is removed from the board. </a:t>
            </a: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78" name="Google Shape;178;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79" name="Google Shape;179;p1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80" name="Google Shape;180;p1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81" name="Google Shape;181;p18"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=2</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β</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454051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=2</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7686093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960868" y="1177656"/>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b="1"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627677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err="1">
                <a:solidFill>
                  <a:srgbClr val="370661"/>
                </a:solidFill>
              </a:rPr>
              <a:t>Expectimax</a:t>
            </a:r>
            <a:r>
              <a:rPr lang="en-US" sz="5900" b="1" dirty="0">
                <a:solidFill>
                  <a:srgbClr val="370661"/>
                </a:solidFill>
              </a:rPr>
              <a:t> and Utilities</a:t>
            </a:r>
            <a:endParaRPr sz="5900" b="1" dirty="0">
              <a:solidFill>
                <a:srgbClr val="370661"/>
              </a:solidFill>
            </a:endParaRPr>
          </a:p>
        </p:txBody>
      </p:sp>
      <p:sp>
        <p:nvSpPr>
          <p:cNvPr id="2" name="Rectangle 1">
            <a:extLst>
              <a:ext uri="{FF2B5EF4-FFF2-40B4-BE49-F238E27FC236}">
                <a16:creationId xmlns:a16="http://schemas.microsoft.com/office/drawing/2014/main" id="{0C8DDFE9-93AF-48F0-822A-036FEF3F1AD4}"/>
              </a:ext>
            </a:extLst>
          </p:cNvPr>
          <p:cNvSpPr/>
          <p:nvPr/>
        </p:nvSpPr>
        <p:spPr>
          <a:xfrm>
            <a:off x="1024889" y="5439458"/>
            <a:ext cx="3739617" cy="415498"/>
          </a:xfrm>
          <a:prstGeom prst="rect">
            <a:avLst/>
          </a:prstGeom>
        </p:spPr>
        <p:txBody>
          <a:bodyPr wrap="square">
            <a:spAutoFit/>
          </a:bodyPr>
          <a:lstStyle/>
          <a:p>
            <a:pPr algn="ctr">
              <a:spcBef>
                <a:spcPct val="50000"/>
              </a:spcBef>
            </a:pPr>
            <a:r>
              <a:rPr lang="en-US" sz="1050" dirty="0">
                <a:latin typeface="Open Sans" panose="020B0604020202020204" charset="0"/>
                <a:ea typeface="Open Sans" panose="020B0604020202020204" charset="0"/>
                <a:cs typeface="Open Sans" panose="020B0604020202020204" charset="0"/>
              </a:rPr>
              <a:t>Many of today’s slides are courtesy of Dan Klein and Pieter </a:t>
            </a:r>
            <a:r>
              <a:rPr lang="en-US" sz="1050" dirty="0" err="1">
                <a:latin typeface="Open Sans" panose="020B0604020202020204" charset="0"/>
                <a:ea typeface="Open Sans" panose="020B0604020202020204" charset="0"/>
                <a:cs typeface="Open Sans" panose="020B0604020202020204" charset="0"/>
              </a:rPr>
              <a:t>Abbeel</a:t>
            </a:r>
            <a:r>
              <a:rPr lang="en-US" sz="1050" dirty="0">
                <a:latin typeface="Open Sans" panose="020B0604020202020204" charset="0"/>
                <a:ea typeface="Open Sans" panose="020B0604020202020204" charset="0"/>
                <a:cs typeface="Open Sans" panose="020B0604020202020204" charset="0"/>
              </a:rPr>
              <a:t> of University of California, Berkeley</a:t>
            </a:r>
          </a:p>
        </p:txBody>
      </p:sp>
    </p:spTree>
    <p:extLst>
      <p:ext uri="{BB962C8B-B14F-4D97-AF65-F5344CB8AC3E}">
        <p14:creationId xmlns:p14="http://schemas.microsoft.com/office/powerpoint/2010/main" val="40445704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Uncertain Outcomes</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4AE2AF3-EAE4-4C3C-8454-F747FCAA5B85}"/>
              </a:ext>
            </a:extLst>
          </p:cNvPr>
          <p:cNvPicPr>
            <a:picLocks noChangeAspect="1"/>
          </p:cNvPicPr>
          <p:nvPr/>
        </p:nvPicPr>
        <p:blipFill>
          <a:blip r:embed="rId4"/>
          <a:stretch>
            <a:fillRect/>
          </a:stretch>
        </p:blipFill>
        <p:spPr>
          <a:xfrm>
            <a:off x="2819550" y="1647300"/>
            <a:ext cx="6115050" cy="4076700"/>
          </a:xfrm>
          <a:prstGeom prst="rect">
            <a:avLst/>
          </a:prstGeom>
        </p:spPr>
      </p:pic>
    </p:spTree>
    <p:extLst>
      <p:ext uri="{BB962C8B-B14F-4D97-AF65-F5344CB8AC3E}">
        <p14:creationId xmlns:p14="http://schemas.microsoft.com/office/powerpoint/2010/main" val="24871786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5">
            <a:extLst>
              <a:ext uri="{FF2B5EF4-FFF2-40B4-BE49-F238E27FC236}">
                <a16:creationId xmlns:a16="http://schemas.microsoft.com/office/drawing/2014/main" id="{837B883D-92A2-4360-9805-171BF043614A}"/>
              </a:ext>
            </a:extLst>
          </p:cNvPr>
          <p:cNvSpPr>
            <a:spLocks noChangeArrowheads="1"/>
          </p:cNvSpPr>
          <p:nvPr/>
        </p:nvSpPr>
        <p:spPr bwMode="auto">
          <a:xfrm>
            <a:off x="5314950" y="193393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74B94B26-26DB-496B-BBE7-34DB69468ABF}"/>
              </a:ext>
            </a:extLst>
          </p:cNvPr>
          <p:cNvSpPr>
            <a:spLocks noChangeArrowheads="1"/>
          </p:cNvSpPr>
          <p:nvPr/>
        </p:nvSpPr>
        <p:spPr bwMode="auto">
          <a:xfrm rot="10800000">
            <a:off x="4743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B5FF3340-9D4B-438C-8936-6F43BA342E71}"/>
              </a:ext>
            </a:extLst>
          </p:cNvPr>
          <p:cNvSpPr>
            <a:spLocks noChangeArrowheads="1"/>
          </p:cNvSpPr>
          <p:nvPr/>
        </p:nvSpPr>
        <p:spPr bwMode="auto">
          <a:xfrm rot="10800000">
            <a:off x="5886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 name="Rectangle 8">
            <a:extLst>
              <a:ext uri="{FF2B5EF4-FFF2-40B4-BE49-F238E27FC236}">
                <a16:creationId xmlns:a16="http://schemas.microsoft.com/office/drawing/2014/main" id="{0D0540BC-34AB-491D-A626-4C19ACD53E6A}"/>
              </a:ext>
            </a:extLst>
          </p:cNvPr>
          <p:cNvSpPr>
            <a:spLocks noChangeArrowheads="1"/>
          </p:cNvSpPr>
          <p:nvPr/>
        </p:nvSpPr>
        <p:spPr bwMode="auto">
          <a:xfrm>
            <a:off x="4457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3" name="Rectangle 9">
            <a:extLst>
              <a:ext uri="{FF2B5EF4-FFF2-40B4-BE49-F238E27FC236}">
                <a16:creationId xmlns:a16="http://schemas.microsoft.com/office/drawing/2014/main" id="{9A4028D6-121D-4B34-835C-0DD94CBC427A}"/>
              </a:ext>
            </a:extLst>
          </p:cNvPr>
          <p:cNvSpPr>
            <a:spLocks noChangeArrowheads="1"/>
          </p:cNvSpPr>
          <p:nvPr/>
        </p:nvSpPr>
        <p:spPr bwMode="auto">
          <a:xfrm>
            <a:off x="497205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4" name="Rectangle 10">
            <a:extLst>
              <a:ext uri="{FF2B5EF4-FFF2-40B4-BE49-F238E27FC236}">
                <a16:creationId xmlns:a16="http://schemas.microsoft.com/office/drawing/2014/main" id="{0458FCCF-52EF-4F97-A03C-15A1B7736660}"/>
              </a:ext>
            </a:extLst>
          </p:cNvPr>
          <p:cNvSpPr>
            <a:spLocks noChangeArrowheads="1"/>
          </p:cNvSpPr>
          <p:nvPr/>
        </p:nvSpPr>
        <p:spPr bwMode="auto">
          <a:xfrm>
            <a:off x="5600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5" name="Rectangle 11">
            <a:extLst>
              <a:ext uri="{FF2B5EF4-FFF2-40B4-BE49-F238E27FC236}">
                <a16:creationId xmlns:a16="http://schemas.microsoft.com/office/drawing/2014/main" id="{42EEB885-8359-4F48-94AE-6E9661A49D83}"/>
              </a:ext>
            </a:extLst>
          </p:cNvPr>
          <p:cNvSpPr>
            <a:spLocks noChangeArrowheads="1"/>
          </p:cNvSpPr>
          <p:nvPr/>
        </p:nvSpPr>
        <p:spPr bwMode="auto">
          <a:xfrm>
            <a:off x="61722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 name="AutoShape 12">
            <a:extLst>
              <a:ext uri="{FF2B5EF4-FFF2-40B4-BE49-F238E27FC236}">
                <a16:creationId xmlns:a16="http://schemas.microsoft.com/office/drawing/2014/main" id="{E61E139F-B1A4-421A-9306-88EDA3ED6C61}"/>
              </a:ext>
            </a:extLst>
          </p:cNvPr>
          <p:cNvCxnSpPr>
            <a:cxnSpLocks noChangeShapeType="1"/>
            <a:stCxn id="9" idx="3"/>
            <a:endCxn id="10" idx="3"/>
          </p:cNvCxnSpPr>
          <p:nvPr/>
        </p:nvCxnSpPr>
        <p:spPr bwMode="auto">
          <a:xfrm flipH="1">
            <a:off x="4886325" y="2162530"/>
            <a:ext cx="571500" cy="514350"/>
          </a:xfrm>
          <a:prstGeom prst="straightConnector1">
            <a:avLst/>
          </a:prstGeom>
          <a:noFill/>
          <a:ln w="9525">
            <a:solidFill>
              <a:schemeClr val="tx1"/>
            </a:solidFill>
            <a:round/>
            <a:headEnd/>
            <a:tailEnd type="triangle" w="med" len="med"/>
          </a:ln>
        </p:spPr>
      </p:cxnSp>
      <p:cxnSp>
        <p:nvCxnSpPr>
          <p:cNvPr id="17" name="AutoShape 13">
            <a:extLst>
              <a:ext uri="{FF2B5EF4-FFF2-40B4-BE49-F238E27FC236}">
                <a16:creationId xmlns:a16="http://schemas.microsoft.com/office/drawing/2014/main" id="{18795D45-E5BE-47C8-A553-204B76CB3B56}"/>
              </a:ext>
            </a:extLst>
          </p:cNvPr>
          <p:cNvCxnSpPr>
            <a:cxnSpLocks noChangeShapeType="1"/>
            <a:stCxn id="9" idx="3"/>
            <a:endCxn id="11" idx="3"/>
          </p:cNvCxnSpPr>
          <p:nvPr/>
        </p:nvCxnSpPr>
        <p:spPr bwMode="auto">
          <a:xfrm>
            <a:off x="5457825" y="2162530"/>
            <a:ext cx="571500" cy="514350"/>
          </a:xfrm>
          <a:prstGeom prst="straightConnector1">
            <a:avLst/>
          </a:prstGeom>
          <a:noFill/>
          <a:ln w="9525">
            <a:solidFill>
              <a:schemeClr val="tx1"/>
            </a:solidFill>
            <a:round/>
            <a:headEnd/>
            <a:tailEnd type="triangle" w="med" len="med"/>
          </a:ln>
        </p:spPr>
      </p:cxnSp>
      <p:cxnSp>
        <p:nvCxnSpPr>
          <p:cNvPr id="18" name="AutoShape 14">
            <a:extLst>
              <a:ext uri="{FF2B5EF4-FFF2-40B4-BE49-F238E27FC236}">
                <a16:creationId xmlns:a16="http://schemas.microsoft.com/office/drawing/2014/main" id="{355B0198-06BE-4FDE-8AD2-8DA937F72FE4}"/>
              </a:ext>
            </a:extLst>
          </p:cNvPr>
          <p:cNvCxnSpPr>
            <a:cxnSpLocks noChangeShapeType="1"/>
            <a:stCxn id="10" idx="0"/>
            <a:endCxn id="12" idx="0"/>
          </p:cNvCxnSpPr>
          <p:nvPr/>
        </p:nvCxnSpPr>
        <p:spPr bwMode="auto">
          <a:xfrm flipH="1">
            <a:off x="4600575" y="2905480"/>
            <a:ext cx="285750" cy="742950"/>
          </a:xfrm>
          <a:prstGeom prst="straightConnector1">
            <a:avLst/>
          </a:prstGeom>
          <a:noFill/>
          <a:ln w="9525">
            <a:solidFill>
              <a:schemeClr val="tx1"/>
            </a:solidFill>
            <a:round/>
            <a:headEnd/>
            <a:tailEnd type="triangle" w="med" len="med"/>
          </a:ln>
        </p:spPr>
      </p:cxnSp>
      <p:cxnSp>
        <p:nvCxnSpPr>
          <p:cNvPr id="19" name="AutoShape 15">
            <a:extLst>
              <a:ext uri="{FF2B5EF4-FFF2-40B4-BE49-F238E27FC236}">
                <a16:creationId xmlns:a16="http://schemas.microsoft.com/office/drawing/2014/main" id="{7305900C-4562-4243-8502-386D1FA0A8C9}"/>
              </a:ext>
            </a:extLst>
          </p:cNvPr>
          <p:cNvCxnSpPr>
            <a:cxnSpLocks noChangeShapeType="1"/>
            <a:stCxn id="10" idx="0"/>
            <a:endCxn id="13" idx="0"/>
          </p:cNvCxnSpPr>
          <p:nvPr/>
        </p:nvCxnSpPr>
        <p:spPr bwMode="auto">
          <a:xfrm>
            <a:off x="4886325" y="2905480"/>
            <a:ext cx="228600" cy="742950"/>
          </a:xfrm>
          <a:prstGeom prst="straightConnector1">
            <a:avLst/>
          </a:prstGeom>
          <a:noFill/>
          <a:ln w="9525">
            <a:solidFill>
              <a:schemeClr val="tx1"/>
            </a:solidFill>
            <a:round/>
            <a:headEnd/>
            <a:tailEnd type="triangle" w="med" len="med"/>
          </a:ln>
        </p:spPr>
      </p:cxnSp>
      <p:cxnSp>
        <p:nvCxnSpPr>
          <p:cNvPr id="20" name="AutoShape 16">
            <a:extLst>
              <a:ext uri="{FF2B5EF4-FFF2-40B4-BE49-F238E27FC236}">
                <a16:creationId xmlns:a16="http://schemas.microsoft.com/office/drawing/2014/main" id="{7D37B68C-D2AB-4DC7-B2DA-EB532B60E6C1}"/>
              </a:ext>
            </a:extLst>
          </p:cNvPr>
          <p:cNvCxnSpPr>
            <a:cxnSpLocks noChangeShapeType="1"/>
            <a:stCxn id="11" idx="0"/>
            <a:endCxn id="14" idx="0"/>
          </p:cNvCxnSpPr>
          <p:nvPr/>
        </p:nvCxnSpPr>
        <p:spPr bwMode="auto">
          <a:xfrm flipH="1">
            <a:off x="5743575" y="2905480"/>
            <a:ext cx="285750" cy="742950"/>
          </a:xfrm>
          <a:prstGeom prst="straightConnector1">
            <a:avLst/>
          </a:prstGeom>
          <a:noFill/>
          <a:ln w="9525">
            <a:solidFill>
              <a:schemeClr val="tx1"/>
            </a:solidFill>
            <a:round/>
            <a:headEnd/>
            <a:tailEnd type="triangle" w="med" len="med"/>
          </a:ln>
        </p:spPr>
      </p:cxnSp>
      <p:cxnSp>
        <p:nvCxnSpPr>
          <p:cNvPr id="21" name="AutoShape 17">
            <a:extLst>
              <a:ext uri="{FF2B5EF4-FFF2-40B4-BE49-F238E27FC236}">
                <a16:creationId xmlns:a16="http://schemas.microsoft.com/office/drawing/2014/main" id="{6F392BED-A0CE-4E5C-ADE4-CE1BF621869A}"/>
              </a:ext>
            </a:extLst>
          </p:cNvPr>
          <p:cNvCxnSpPr>
            <a:cxnSpLocks noChangeShapeType="1"/>
            <a:stCxn id="11" idx="0"/>
            <a:endCxn id="15" idx="0"/>
          </p:cNvCxnSpPr>
          <p:nvPr/>
        </p:nvCxnSpPr>
        <p:spPr bwMode="auto">
          <a:xfrm>
            <a:off x="6029325" y="2905480"/>
            <a:ext cx="285750" cy="742950"/>
          </a:xfrm>
          <a:prstGeom prst="straightConnector1">
            <a:avLst/>
          </a:prstGeom>
          <a:noFill/>
          <a:ln w="9525">
            <a:solidFill>
              <a:schemeClr val="tx1"/>
            </a:solidFill>
            <a:round/>
            <a:headEnd/>
            <a:tailEnd type="triangle" w="med" len="med"/>
          </a:ln>
        </p:spPr>
      </p:cxnSp>
      <p:sp>
        <p:nvSpPr>
          <p:cNvPr id="22" name="Text Box 18">
            <a:extLst>
              <a:ext uri="{FF2B5EF4-FFF2-40B4-BE49-F238E27FC236}">
                <a16:creationId xmlns:a16="http://schemas.microsoft.com/office/drawing/2014/main" id="{1A17CDA3-9BD3-4C7E-87A0-9911B467E2A7}"/>
              </a:ext>
            </a:extLst>
          </p:cNvPr>
          <p:cNvSpPr txBox="1">
            <a:spLocks noChangeArrowheads="1"/>
          </p:cNvSpPr>
          <p:nvPr/>
        </p:nvSpPr>
        <p:spPr bwMode="auto">
          <a:xfrm>
            <a:off x="5617369" y="1871392"/>
            <a:ext cx="697706" cy="400110"/>
          </a:xfrm>
          <a:prstGeom prst="rect">
            <a:avLst/>
          </a:prstGeom>
          <a:noFill/>
          <a:ln w="12700">
            <a:noFill/>
            <a:miter lim="800000"/>
            <a:headEnd/>
            <a:tailEnd/>
          </a:ln>
        </p:spPr>
        <p:txBody>
          <a:bodyPr wrap="square" anchor="ctr">
            <a:spAutoFit/>
          </a:bodyPr>
          <a:lstStyle/>
          <a:p>
            <a:pPr algn="ctr">
              <a:spcBef>
                <a:spcPct val="50000"/>
              </a:spcBef>
            </a:pPr>
            <a:r>
              <a:rPr lang="en-US" sz="2000" b="1" dirty="0">
                <a:latin typeface="Calibri" pitchFamily="34" charset="0"/>
              </a:rPr>
              <a:t>max</a:t>
            </a:r>
            <a:endParaRPr lang="en-US" sz="1800" b="1" dirty="0">
              <a:latin typeface="Calibri" pitchFamily="34" charset="0"/>
            </a:endParaRPr>
          </a:p>
        </p:txBody>
      </p:sp>
      <p:sp>
        <p:nvSpPr>
          <p:cNvPr id="23" name="Text Box 19">
            <a:extLst>
              <a:ext uri="{FF2B5EF4-FFF2-40B4-BE49-F238E27FC236}">
                <a16:creationId xmlns:a16="http://schemas.microsoft.com/office/drawing/2014/main" id="{0B0BFA3D-9CDA-4199-B432-C985AC91E2A4}"/>
              </a:ext>
            </a:extLst>
          </p:cNvPr>
          <p:cNvSpPr txBox="1">
            <a:spLocks noChangeArrowheads="1"/>
          </p:cNvSpPr>
          <p:nvPr/>
        </p:nvSpPr>
        <p:spPr bwMode="auto">
          <a:xfrm>
            <a:off x="6229351" y="2572581"/>
            <a:ext cx="657224"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min</a:t>
            </a:r>
          </a:p>
        </p:txBody>
      </p:sp>
      <p:sp>
        <p:nvSpPr>
          <p:cNvPr id="26" name="TextBox 25">
            <a:extLst>
              <a:ext uri="{FF2B5EF4-FFF2-40B4-BE49-F238E27FC236}">
                <a16:creationId xmlns:a16="http://schemas.microsoft.com/office/drawing/2014/main" id="{3651D11C-04A8-4892-8722-18AD35A7A2EB}"/>
              </a:ext>
            </a:extLst>
          </p:cNvPr>
          <p:cNvSpPr txBox="1"/>
          <p:nvPr/>
        </p:nvSpPr>
        <p:spPr>
          <a:xfrm>
            <a:off x="971550" y="4734280"/>
            <a:ext cx="10287000" cy="461665"/>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Idea: Uncertain outcomes controlled by chance, not an adversary!</a:t>
            </a:r>
          </a:p>
        </p:txBody>
      </p:sp>
      <p:pic>
        <p:nvPicPr>
          <p:cNvPr id="27" name="Picture 26">
            <a:extLst>
              <a:ext uri="{FF2B5EF4-FFF2-40B4-BE49-F238E27FC236}">
                <a16:creationId xmlns:a16="http://schemas.microsoft.com/office/drawing/2014/main" id="{0EB2FDD9-DDAC-4C89-8A1E-43FA684ED338}"/>
              </a:ext>
            </a:extLst>
          </p:cNvPr>
          <p:cNvPicPr>
            <a:picLocks noChangeAspect="1"/>
          </p:cNvPicPr>
          <p:nvPr/>
        </p:nvPicPr>
        <p:blipFill>
          <a:blip r:embed="rId4"/>
          <a:stretch>
            <a:fillRect/>
          </a:stretch>
        </p:blipFill>
        <p:spPr>
          <a:xfrm>
            <a:off x="7673619" y="1857076"/>
            <a:ext cx="2171700" cy="1874901"/>
          </a:xfrm>
          <a:prstGeom prst="rect">
            <a:avLst/>
          </a:prstGeom>
        </p:spPr>
      </p:pic>
      <p:pic>
        <p:nvPicPr>
          <p:cNvPr id="28" name="Picture 27">
            <a:extLst>
              <a:ext uri="{FF2B5EF4-FFF2-40B4-BE49-F238E27FC236}">
                <a16:creationId xmlns:a16="http://schemas.microsoft.com/office/drawing/2014/main" id="{9220A4EA-28C6-496C-8A1C-01918802E2A3}"/>
              </a:ext>
            </a:extLst>
          </p:cNvPr>
          <p:cNvPicPr>
            <a:picLocks noChangeAspect="1"/>
          </p:cNvPicPr>
          <p:nvPr/>
        </p:nvPicPr>
        <p:blipFill>
          <a:blip r:embed="rId5"/>
          <a:stretch>
            <a:fillRect/>
          </a:stretch>
        </p:blipFill>
        <p:spPr>
          <a:xfrm>
            <a:off x="1620587" y="1886660"/>
            <a:ext cx="1824734" cy="1622189"/>
          </a:xfrm>
          <a:prstGeom prst="rect">
            <a:avLst/>
          </a:prstGeom>
        </p:spPr>
      </p:pic>
      <p:grpSp>
        <p:nvGrpSpPr>
          <p:cNvPr id="5" name="Group 4">
            <a:extLst>
              <a:ext uri="{FF2B5EF4-FFF2-40B4-BE49-F238E27FC236}">
                <a16:creationId xmlns:a16="http://schemas.microsoft.com/office/drawing/2014/main" id="{34A748DA-388A-B748-6BFD-6FA2FF5DCFCF}"/>
              </a:ext>
            </a:extLst>
          </p:cNvPr>
          <p:cNvGrpSpPr/>
          <p:nvPr/>
        </p:nvGrpSpPr>
        <p:grpSpPr>
          <a:xfrm>
            <a:off x="4743450" y="2570349"/>
            <a:ext cx="2519879" cy="400110"/>
            <a:chOff x="4743450" y="2570349"/>
            <a:chExt cx="2519879" cy="400110"/>
          </a:xfrm>
        </p:grpSpPr>
        <p:sp>
          <p:nvSpPr>
            <p:cNvPr id="2" name="Oval 15">
              <a:extLst>
                <a:ext uri="{FF2B5EF4-FFF2-40B4-BE49-F238E27FC236}">
                  <a16:creationId xmlns:a16="http://schemas.microsoft.com/office/drawing/2014/main" id="{C2334E7B-9143-3D42-639A-978686CEFF75}"/>
                </a:ext>
              </a:extLst>
            </p:cNvPr>
            <p:cNvSpPr>
              <a:spLocks noChangeArrowheads="1"/>
            </p:cNvSpPr>
            <p:nvPr/>
          </p:nvSpPr>
          <p:spPr bwMode="auto">
            <a:xfrm>
              <a:off x="4743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3" name="Oval 16">
              <a:extLst>
                <a:ext uri="{FF2B5EF4-FFF2-40B4-BE49-F238E27FC236}">
                  <a16:creationId xmlns:a16="http://schemas.microsoft.com/office/drawing/2014/main" id="{8E61A228-39CB-4259-B70D-1A5D7CF1CECD}"/>
                </a:ext>
              </a:extLst>
            </p:cNvPr>
            <p:cNvSpPr>
              <a:spLocks noChangeArrowheads="1"/>
            </p:cNvSpPr>
            <p:nvPr/>
          </p:nvSpPr>
          <p:spPr bwMode="auto">
            <a:xfrm>
              <a:off x="5886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4" name="Rectangle 3">
              <a:extLst>
                <a:ext uri="{FF2B5EF4-FFF2-40B4-BE49-F238E27FC236}">
                  <a16:creationId xmlns:a16="http://schemas.microsoft.com/office/drawing/2014/main" id="{6909435E-2F9E-E91E-E5AB-00A279CEC495}"/>
                </a:ext>
              </a:extLst>
            </p:cNvPr>
            <p:cNvSpPr/>
            <p:nvPr/>
          </p:nvSpPr>
          <p:spPr>
            <a:xfrm>
              <a:off x="6331664" y="2570349"/>
              <a:ext cx="931665" cy="400110"/>
            </a:xfrm>
            <a:prstGeom prst="rect">
              <a:avLst/>
            </a:prstGeom>
            <a:solidFill>
              <a:schemeClr val="bg1"/>
            </a:solidFill>
          </p:spPr>
          <p:txBody>
            <a:bodyPr wrap="none">
              <a:spAutoFit/>
            </a:bodyPr>
            <a:lstStyle/>
            <a:p>
              <a:pPr algn="ctr">
                <a:spcBef>
                  <a:spcPct val="50000"/>
                </a:spcBef>
              </a:pPr>
              <a:r>
                <a:rPr lang="en-US" sz="2000" b="1" dirty="0">
                  <a:latin typeface="Calibri" pitchFamily="34" charset="0"/>
                </a:rPr>
                <a:t>chance</a:t>
              </a:r>
            </a:p>
          </p:txBody>
        </p:sp>
      </p:grpSp>
    </p:spTree>
    <p:extLst>
      <p:ext uri="{BB962C8B-B14F-4D97-AF65-F5344CB8AC3E}">
        <p14:creationId xmlns:p14="http://schemas.microsoft.com/office/powerpoint/2010/main" val="137524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10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1000"/>
                                        <p:tgtEl>
                                          <p:spTgt spid="26"/>
                                        </p:tgtEl>
                                      </p:cBhvr>
                                    </p:animEffect>
                                  </p:childTnLst>
                                </p:cTn>
                              </p:par>
                              <p:par>
                                <p:cTn id="14" presetID="9" presetClass="exit" presetSubtype="0" fill="hold" grpId="0" nodeType="withEffect">
                                  <p:stCondLst>
                                    <p:cond delay="0"/>
                                  </p:stCondLst>
                                  <p:childTnLst>
                                    <p:animEffect transition="out" filter="dissolv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Search</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7981219" cy="5072198"/>
          </a:xfrm>
          <a:prstGeom prst="rect">
            <a:avLst/>
          </a:prstGeom>
          <a:noFill/>
          <a:ln>
            <a:noFill/>
          </a:ln>
        </p:spPr>
        <p:txBody>
          <a:bodyPr spcFirstLastPara="1" wrap="square" lIns="91425" tIns="45700" rIns="91425" bIns="45700" anchor="t" anchorCtr="0">
            <a:normAutofit/>
          </a:bodyPr>
          <a:lstStyle/>
          <a:p>
            <a:pPr>
              <a:lnSpc>
                <a:spcPct val="85000"/>
              </a:lnSpc>
              <a:spcBef>
                <a:spcPct val="0"/>
              </a:spcBef>
            </a:pPr>
            <a:r>
              <a:rPr lang="en-US" dirty="0"/>
              <a:t>Why wouldn’t we know what the result of an action will be?</a:t>
            </a:r>
          </a:p>
          <a:p>
            <a:pPr lvl="1">
              <a:lnSpc>
                <a:spcPct val="85000"/>
              </a:lnSpc>
              <a:spcBef>
                <a:spcPct val="0"/>
              </a:spcBef>
            </a:pPr>
            <a:r>
              <a:rPr lang="en-US" dirty="0"/>
              <a:t>Explicit randomness: rolling dice</a:t>
            </a:r>
          </a:p>
          <a:p>
            <a:pPr lvl="1">
              <a:lnSpc>
                <a:spcPct val="85000"/>
              </a:lnSpc>
              <a:spcBef>
                <a:spcPct val="0"/>
              </a:spcBef>
            </a:pPr>
            <a:r>
              <a:rPr lang="en-US" dirty="0"/>
              <a:t>Unpredictable opponents: the opponent isn’t optimal</a:t>
            </a:r>
          </a:p>
          <a:p>
            <a:pPr lvl="1">
              <a:lnSpc>
                <a:spcPct val="85000"/>
              </a:lnSpc>
              <a:spcBef>
                <a:spcPct val="0"/>
              </a:spcBef>
            </a:pPr>
            <a:r>
              <a:rPr lang="en-US" dirty="0"/>
              <a:t>Actions can fail: when moving a robot, wheels might slip</a:t>
            </a:r>
          </a:p>
          <a:p>
            <a:pPr lvl="1">
              <a:lnSpc>
                <a:spcPct val="85000"/>
              </a:lnSpc>
              <a:spcBef>
                <a:spcPct val="0"/>
              </a:spcBef>
            </a:pPr>
            <a:endParaRPr lang="en-US" dirty="0"/>
          </a:p>
          <a:p>
            <a:pPr>
              <a:lnSpc>
                <a:spcPct val="85000"/>
              </a:lnSpc>
              <a:spcBef>
                <a:spcPct val="0"/>
              </a:spcBef>
            </a:pPr>
            <a:r>
              <a:rPr lang="en-US" dirty="0"/>
              <a:t>Values should now reflect average-case (</a:t>
            </a:r>
            <a:r>
              <a:rPr lang="en-US" dirty="0" err="1"/>
              <a:t>expectimax</a:t>
            </a:r>
            <a:r>
              <a:rPr lang="en-US" dirty="0"/>
              <a:t>) outcomes, not worst-case (minimax) outcomes</a:t>
            </a:r>
          </a:p>
          <a:p>
            <a:pPr>
              <a:lnSpc>
                <a:spcPct val="85000"/>
              </a:lnSpc>
              <a:spcBef>
                <a:spcPct val="0"/>
              </a:spcBef>
            </a:pPr>
            <a:endParaRPr lang="en-US" dirty="0"/>
          </a:p>
          <a:p>
            <a:pPr>
              <a:lnSpc>
                <a:spcPct val="85000"/>
              </a:lnSpc>
              <a:spcBef>
                <a:spcPct val="0"/>
              </a:spcBef>
            </a:pPr>
            <a:r>
              <a:rPr lang="en-US" dirty="0" err="1">
                <a:solidFill>
                  <a:srgbClr val="C00000"/>
                </a:solidFill>
              </a:rPr>
              <a:t>Expectimax</a:t>
            </a:r>
            <a:r>
              <a:rPr lang="en-US" dirty="0">
                <a:solidFill>
                  <a:srgbClr val="C00000"/>
                </a:solidFill>
              </a:rPr>
              <a:t> search:</a:t>
            </a:r>
            <a:r>
              <a:rPr lang="en-US" dirty="0"/>
              <a:t> compute the average score under optimal play</a:t>
            </a:r>
          </a:p>
          <a:p>
            <a:pPr lvl="1">
              <a:lnSpc>
                <a:spcPct val="85000"/>
              </a:lnSpc>
              <a:spcBef>
                <a:spcPct val="0"/>
              </a:spcBef>
            </a:pPr>
            <a:r>
              <a:rPr lang="en-US" dirty="0"/>
              <a:t>Max nodes as in minimax search</a:t>
            </a:r>
          </a:p>
          <a:p>
            <a:pPr lvl="1">
              <a:lnSpc>
                <a:spcPct val="85000"/>
              </a:lnSpc>
              <a:spcBef>
                <a:spcPct val="0"/>
              </a:spcBef>
            </a:pPr>
            <a:r>
              <a:rPr lang="en-US" dirty="0"/>
              <a:t>Chance nodes are like min nodes but the outcome is uncertain</a:t>
            </a:r>
          </a:p>
          <a:p>
            <a:pPr lvl="1">
              <a:lnSpc>
                <a:spcPct val="85000"/>
              </a:lnSpc>
              <a:spcBef>
                <a:spcPct val="0"/>
              </a:spcBef>
            </a:pPr>
            <a:r>
              <a:rPr lang="en-US" dirty="0"/>
              <a:t>Calculate their </a:t>
            </a:r>
            <a:r>
              <a:rPr lang="en-US" dirty="0">
                <a:solidFill>
                  <a:srgbClr val="CC0000"/>
                </a:solidFill>
              </a:rPr>
              <a:t>expected utilities</a:t>
            </a:r>
            <a:endParaRPr lang="en-US" dirty="0"/>
          </a:p>
          <a:p>
            <a:pPr lvl="1">
              <a:lnSpc>
                <a:spcPct val="85000"/>
              </a:lnSpc>
              <a:spcBef>
                <a:spcPct val="0"/>
              </a:spcBef>
            </a:pPr>
            <a:r>
              <a:rPr lang="en-US" dirty="0"/>
              <a:t>I.e. take weighted average (expectation) of children</a:t>
            </a:r>
          </a:p>
          <a:p>
            <a:pPr>
              <a:lnSpc>
                <a:spcPct val="85000"/>
              </a:lnSpc>
              <a:spcBef>
                <a:spcPct val="0"/>
              </a:spcBef>
            </a:pPr>
            <a:endParaRPr lang="en-US" dirty="0"/>
          </a:p>
          <a:p>
            <a:pPr>
              <a:lnSpc>
                <a:spcPct val="85000"/>
              </a:lnSpc>
              <a:spcBef>
                <a:spcPct val="0"/>
              </a:spcBef>
            </a:pPr>
            <a:r>
              <a:rPr lang="en-US" dirty="0"/>
              <a:t>Later, we’ll learn how to formalize the underlying uncertain-result problems as </a:t>
            </a:r>
            <a:r>
              <a:rPr lang="en-US" dirty="0">
                <a:solidFill>
                  <a:srgbClr val="C00000"/>
                </a:solidFill>
              </a:rPr>
              <a:t>Markov Decision Processes</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AutoShape 4">
            <a:extLst>
              <a:ext uri="{FF2B5EF4-FFF2-40B4-BE49-F238E27FC236}">
                <a16:creationId xmlns:a16="http://schemas.microsoft.com/office/drawing/2014/main" id="{E7F7CBC4-E542-401D-973E-B175EB77E6B8}"/>
              </a:ext>
            </a:extLst>
          </p:cNvPr>
          <p:cNvSpPr>
            <a:spLocks noChangeArrowheads="1"/>
          </p:cNvSpPr>
          <p:nvPr/>
        </p:nvSpPr>
        <p:spPr bwMode="auto">
          <a:xfrm>
            <a:off x="9638194" y="2568416"/>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2" name="Rectangle 5">
            <a:extLst>
              <a:ext uri="{FF2B5EF4-FFF2-40B4-BE49-F238E27FC236}">
                <a16:creationId xmlns:a16="http://schemas.microsoft.com/office/drawing/2014/main" id="{A4FE33F2-B85D-44A8-9AA3-0560522971A3}"/>
              </a:ext>
            </a:extLst>
          </p:cNvPr>
          <p:cNvSpPr>
            <a:spLocks noChangeArrowheads="1"/>
          </p:cNvSpPr>
          <p:nvPr/>
        </p:nvSpPr>
        <p:spPr bwMode="auto">
          <a:xfrm>
            <a:off x="8780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13" name="Rectangle 6">
            <a:extLst>
              <a:ext uri="{FF2B5EF4-FFF2-40B4-BE49-F238E27FC236}">
                <a16:creationId xmlns:a16="http://schemas.microsoft.com/office/drawing/2014/main" id="{C0639A1E-68B0-44F0-BFFB-4DECB95FB517}"/>
              </a:ext>
            </a:extLst>
          </p:cNvPr>
          <p:cNvSpPr>
            <a:spLocks noChangeArrowheads="1"/>
          </p:cNvSpPr>
          <p:nvPr/>
        </p:nvSpPr>
        <p:spPr bwMode="auto">
          <a:xfrm>
            <a:off x="929529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4</a:t>
            </a:r>
          </a:p>
        </p:txBody>
      </p:sp>
      <p:sp>
        <p:nvSpPr>
          <p:cNvPr id="14" name="Rectangle 7">
            <a:extLst>
              <a:ext uri="{FF2B5EF4-FFF2-40B4-BE49-F238E27FC236}">
                <a16:creationId xmlns:a16="http://schemas.microsoft.com/office/drawing/2014/main" id="{2D938FB6-416D-4FBF-9E5E-A300CBDED1AA}"/>
              </a:ext>
            </a:extLst>
          </p:cNvPr>
          <p:cNvSpPr>
            <a:spLocks noChangeArrowheads="1"/>
          </p:cNvSpPr>
          <p:nvPr/>
        </p:nvSpPr>
        <p:spPr bwMode="auto">
          <a:xfrm>
            <a:off x="9923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5</a:t>
            </a:r>
          </a:p>
        </p:txBody>
      </p:sp>
      <p:sp>
        <p:nvSpPr>
          <p:cNvPr id="15" name="Rectangle 8">
            <a:extLst>
              <a:ext uri="{FF2B5EF4-FFF2-40B4-BE49-F238E27FC236}">
                <a16:creationId xmlns:a16="http://schemas.microsoft.com/office/drawing/2014/main" id="{27FFF03C-0C5E-4209-AD95-C8C585818F44}"/>
              </a:ext>
            </a:extLst>
          </p:cNvPr>
          <p:cNvSpPr>
            <a:spLocks noChangeArrowheads="1"/>
          </p:cNvSpPr>
          <p:nvPr/>
        </p:nvSpPr>
        <p:spPr bwMode="auto">
          <a:xfrm>
            <a:off x="104954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7</a:t>
            </a:r>
          </a:p>
        </p:txBody>
      </p:sp>
      <p:cxnSp>
        <p:nvCxnSpPr>
          <p:cNvPr id="16" name="AutoShape 9">
            <a:extLst>
              <a:ext uri="{FF2B5EF4-FFF2-40B4-BE49-F238E27FC236}">
                <a16:creationId xmlns:a16="http://schemas.microsoft.com/office/drawing/2014/main" id="{DA88386D-89C5-460F-89CE-619ED3BB444C}"/>
              </a:ext>
            </a:extLst>
          </p:cNvPr>
          <p:cNvCxnSpPr>
            <a:cxnSpLocks noChangeShapeType="1"/>
            <a:stCxn id="11" idx="3"/>
            <a:endCxn id="22" idx="0"/>
          </p:cNvCxnSpPr>
          <p:nvPr/>
        </p:nvCxnSpPr>
        <p:spPr bwMode="auto">
          <a:xfrm flipH="1">
            <a:off x="9209569" y="2797016"/>
            <a:ext cx="571500" cy="457200"/>
          </a:xfrm>
          <a:prstGeom prst="straightConnector1">
            <a:avLst/>
          </a:prstGeom>
          <a:noFill/>
          <a:ln w="9525">
            <a:solidFill>
              <a:schemeClr val="tx1"/>
            </a:solidFill>
            <a:round/>
            <a:headEnd/>
            <a:tailEnd type="triangle" w="med" len="med"/>
          </a:ln>
        </p:spPr>
      </p:cxnSp>
      <p:cxnSp>
        <p:nvCxnSpPr>
          <p:cNvPr id="17" name="AutoShape 10">
            <a:extLst>
              <a:ext uri="{FF2B5EF4-FFF2-40B4-BE49-F238E27FC236}">
                <a16:creationId xmlns:a16="http://schemas.microsoft.com/office/drawing/2014/main" id="{565902C6-6239-4776-89B8-94F53C4307B9}"/>
              </a:ext>
            </a:extLst>
          </p:cNvPr>
          <p:cNvCxnSpPr>
            <a:cxnSpLocks noChangeShapeType="1"/>
            <a:stCxn id="11" idx="3"/>
            <a:endCxn id="23" idx="0"/>
          </p:cNvCxnSpPr>
          <p:nvPr/>
        </p:nvCxnSpPr>
        <p:spPr bwMode="auto">
          <a:xfrm>
            <a:off x="9781069" y="2797016"/>
            <a:ext cx="571500" cy="457200"/>
          </a:xfrm>
          <a:prstGeom prst="straightConnector1">
            <a:avLst/>
          </a:prstGeom>
          <a:noFill/>
          <a:ln w="9525">
            <a:solidFill>
              <a:schemeClr val="tx1"/>
            </a:solidFill>
            <a:round/>
            <a:headEnd/>
            <a:tailEnd type="triangle" w="med" len="med"/>
          </a:ln>
        </p:spPr>
      </p:cxnSp>
      <p:cxnSp>
        <p:nvCxnSpPr>
          <p:cNvPr id="18" name="AutoShape 11">
            <a:extLst>
              <a:ext uri="{FF2B5EF4-FFF2-40B4-BE49-F238E27FC236}">
                <a16:creationId xmlns:a16="http://schemas.microsoft.com/office/drawing/2014/main" id="{84B54E52-6897-4DBA-A3AB-A9E58B99EA64}"/>
              </a:ext>
            </a:extLst>
          </p:cNvPr>
          <p:cNvCxnSpPr>
            <a:cxnSpLocks noChangeShapeType="1"/>
            <a:endCxn id="12" idx="0"/>
          </p:cNvCxnSpPr>
          <p:nvPr/>
        </p:nvCxnSpPr>
        <p:spPr bwMode="auto">
          <a:xfrm flipH="1">
            <a:off x="8923819" y="3539966"/>
            <a:ext cx="285750" cy="74295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B5BDA5C6-10A0-4D08-8A07-3A9D758C2C0E}"/>
              </a:ext>
            </a:extLst>
          </p:cNvPr>
          <p:cNvCxnSpPr>
            <a:cxnSpLocks noChangeShapeType="1"/>
            <a:endCxn id="13" idx="0"/>
          </p:cNvCxnSpPr>
          <p:nvPr/>
        </p:nvCxnSpPr>
        <p:spPr bwMode="auto">
          <a:xfrm>
            <a:off x="9209569" y="3539966"/>
            <a:ext cx="228600" cy="742950"/>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C228F14A-EC84-45CD-BFD9-4E2694F37A2E}"/>
              </a:ext>
            </a:extLst>
          </p:cNvPr>
          <p:cNvCxnSpPr>
            <a:cxnSpLocks noChangeShapeType="1"/>
            <a:endCxn id="14" idx="0"/>
          </p:cNvCxnSpPr>
          <p:nvPr/>
        </p:nvCxnSpPr>
        <p:spPr bwMode="auto">
          <a:xfrm flipH="1">
            <a:off x="10066819" y="3539966"/>
            <a:ext cx="285750" cy="742950"/>
          </a:xfrm>
          <a:prstGeom prst="straightConnector1">
            <a:avLst/>
          </a:prstGeom>
          <a:noFill/>
          <a:ln w="9525">
            <a:solidFill>
              <a:schemeClr val="tx1"/>
            </a:solidFill>
            <a:round/>
            <a:headEnd/>
            <a:tailEnd type="triangle" w="med" len="med"/>
          </a:ln>
        </p:spPr>
      </p:cxnSp>
      <p:cxnSp>
        <p:nvCxnSpPr>
          <p:cNvPr id="21" name="AutoShape 14">
            <a:extLst>
              <a:ext uri="{FF2B5EF4-FFF2-40B4-BE49-F238E27FC236}">
                <a16:creationId xmlns:a16="http://schemas.microsoft.com/office/drawing/2014/main" id="{A0B5CDF9-C85B-4882-BFF5-8E3612870F2C}"/>
              </a:ext>
            </a:extLst>
          </p:cNvPr>
          <p:cNvCxnSpPr>
            <a:cxnSpLocks noChangeShapeType="1"/>
            <a:endCxn id="15" idx="0"/>
          </p:cNvCxnSpPr>
          <p:nvPr/>
        </p:nvCxnSpPr>
        <p:spPr bwMode="auto">
          <a:xfrm>
            <a:off x="10352569" y="3539966"/>
            <a:ext cx="285750" cy="742950"/>
          </a:xfrm>
          <a:prstGeom prst="straightConnector1">
            <a:avLst/>
          </a:prstGeom>
          <a:noFill/>
          <a:ln w="9525">
            <a:solidFill>
              <a:schemeClr val="tx1"/>
            </a:solidFill>
            <a:round/>
            <a:headEnd/>
            <a:tailEnd type="triangle" w="med" len="med"/>
          </a:ln>
        </p:spPr>
      </p:cxnSp>
      <p:sp>
        <p:nvSpPr>
          <p:cNvPr id="22" name="Oval 15">
            <a:extLst>
              <a:ext uri="{FF2B5EF4-FFF2-40B4-BE49-F238E27FC236}">
                <a16:creationId xmlns:a16="http://schemas.microsoft.com/office/drawing/2014/main" id="{721A4439-F1AA-4056-966E-EE82A4ADE5B4}"/>
              </a:ext>
            </a:extLst>
          </p:cNvPr>
          <p:cNvSpPr>
            <a:spLocks noChangeArrowheads="1"/>
          </p:cNvSpPr>
          <p:nvPr/>
        </p:nvSpPr>
        <p:spPr bwMode="auto">
          <a:xfrm>
            <a:off x="9066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6">
            <a:extLst>
              <a:ext uri="{FF2B5EF4-FFF2-40B4-BE49-F238E27FC236}">
                <a16:creationId xmlns:a16="http://schemas.microsoft.com/office/drawing/2014/main" id="{F9A9836D-3E46-4379-B8C1-06136A52DD88}"/>
              </a:ext>
            </a:extLst>
          </p:cNvPr>
          <p:cNvSpPr>
            <a:spLocks noChangeArrowheads="1"/>
          </p:cNvSpPr>
          <p:nvPr/>
        </p:nvSpPr>
        <p:spPr bwMode="auto">
          <a:xfrm>
            <a:off x="10209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4" name="Text Box 17">
            <a:extLst>
              <a:ext uri="{FF2B5EF4-FFF2-40B4-BE49-F238E27FC236}">
                <a16:creationId xmlns:a16="http://schemas.microsoft.com/office/drawing/2014/main" id="{5DE38E8B-6D6C-4393-868E-ABF90902FBBF}"/>
              </a:ext>
            </a:extLst>
          </p:cNvPr>
          <p:cNvSpPr txBox="1">
            <a:spLocks noChangeArrowheads="1"/>
          </p:cNvSpPr>
          <p:nvPr/>
        </p:nvSpPr>
        <p:spPr bwMode="auto">
          <a:xfrm>
            <a:off x="9940613" y="2474833"/>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Open Sans" panose="020B0604020202020204" charset="0"/>
                <a:ea typeface="Open Sans" panose="020B0604020202020204" charset="0"/>
                <a:cs typeface="Open Sans" panose="020B0604020202020204" charset="0"/>
              </a:rPr>
              <a:t>max</a:t>
            </a:r>
          </a:p>
        </p:txBody>
      </p:sp>
      <p:sp>
        <p:nvSpPr>
          <p:cNvPr id="25" name="Text Box 18">
            <a:extLst>
              <a:ext uri="{FF2B5EF4-FFF2-40B4-BE49-F238E27FC236}">
                <a16:creationId xmlns:a16="http://schemas.microsoft.com/office/drawing/2014/main" id="{DD20E3E7-04A0-44F0-B0BA-DCC9CA824C79}"/>
              </a:ext>
            </a:extLst>
          </p:cNvPr>
          <p:cNvSpPr txBox="1">
            <a:spLocks noChangeArrowheads="1"/>
          </p:cNvSpPr>
          <p:nvPr/>
        </p:nvSpPr>
        <p:spPr bwMode="auto">
          <a:xfrm>
            <a:off x="10495443" y="3208258"/>
            <a:ext cx="1108481"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chance</a:t>
            </a:r>
          </a:p>
        </p:txBody>
      </p:sp>
      <p:sp>
        <p:nvSpPr>
          <p:cNvPr id="26" name="Rectangle 8">
            <a:extLst>
              <a:ext uri="{FF2B5EF4-FFF2-40B4-BE49-F238E27FC236}">
                <a16:creationId xmlns:a16="http://schemas.microsoft.com/office/drawing/2014/main" id="{841419D5-A525-4175-B32B-23B01D8D992B}"/>
              </a:ext>
            </a:extLst>
          </p:cNvPr>
          <p:cNvSpPr>
            <a:spLocks noChangeArrowheads="1"/>
          </p:cNvSpPr>
          <p:nvPr/>
        </p:nvSpPr>
        <p:spPr bwMode="auto">
          <a:xfrm>
            <a:off x="8780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a:t>
            </a:r>
          </a:p>
        </p:txBody>
      </p:sp>
      <p:sp>
        <p:nvSpPr>
          <p:cNvPr id="27" name="Rectangle 9">
            <a:extLst>
              <a:ext uri="{FF2B5EF4-FFF2-40B4-BE49-F238E27FC236}">
                <a16:creationId xmlns:a16="http://schemas.microsoft.com/office/drawing/2014/main" id="{201BD7D7-2965-484F-9F64-D5D949380216}"/>
              </a:ext>
            </a:extLst>
          </p:cNvPr>
          <p:cNvSpPr>
            <a:spLocks noChangeArrowheads="1"/>
          </p:cNvSpPr>
          <p:nvPr/>
        </p:nvSpPr>
        <p:spPr bwMode="auto">
          <a:xfrm>
            <a:off x="929529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28" name="Rectangle 10">
            <a:extLst>
              <a:ext uri="{FF2B5EF4-FFF2-40B4-BE49-F238E27FC236}">
                <a16:creationId xmlns:a16="http://schemas.microsoft.com/office/drawing/2014/main" id="{B629E746-EB94-4407-A151-F108C41DE0BA}"/>
              </a:ext>
            </a:extLst>
          </p:cNvPr>
          <p:cNvSpPr>
            <a:spLocks noChangeArrowheads="1"/>
          </p:cNvSpPr>
          <p:nvPr/>
        </p:nvSpPr>
        <p:spPr bwMode="auto">
          <a:xfrm>
            <a:off x="9923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9</a:t>
            </a:r>
          </a:p>
        </p:txBody>
      </p:sp>
      <p:sp>
        <p:nvSpPr>
          <p:cNvPr id="29" name="Rectangle 11">
            <a:extLst>
              <a:ext uri="{FF2B5EF4-FFF2-40B4-BE49-F238E27FC236}">
                <a16:creationId xmlns:a16="http://schemas.microsoft.com/office/drawing/2014/main" id="{03F31BAD-B6DC-4E2C-9650-F69A9317EEEA}"/>
              </a:ext>
            </a:extLst>
          </p:cNvPr>
          <p:cNvSpPr>
            <a:spLocks noChangeArrowheads="1"/>
          </p:cNvSpPr>
          <p:nvPr/>
        </p:nvSpPr>
        <p:spPr bwMode="auto">
          <a:xfrm>
            <a:off x="104954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100</a:t>
            </a:r>
          </a:p>
        </p:txBody>
      </p:sp>
    </p:spTree>
    <p:extLst>
      <p:ext uri="{BB962C8B-B14F-4D97-AF65-F5344CB8AC3E}">
        <p14:creationId xmlns:p14="http://schemas.microsoft.com/office/powerpoint/2010/main" val="3757779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Left-Right-Up Arrow 8">
            <a:extLst>
              <a:ext uri="{FF2B5EF4-FFF2-40B4-BE49-F238E27FC236}">
                <a16:creationId xmlns:a16="http://schemas.microsoft.com/office/drawing/2014/main" id="{9DA7552B-9621-41F7-A8F7-1B0F2D34E026}"/>
              </a:ext>
            </a:extLst>
          </p:cNvPr>
          <p:cNvSpPr/>
          <p:nvPr/>
        </p:nvSpPr>
        <p:spPr>
          <a:xfrm>
            <a:off x="5077813" y="3016920"/>
            <a:ext cx="1539069" cy="1796525"/>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11">
            <a:extLst>
              <a:ext uri="{FF2B5EF4-FFF2-40B4-BE49-F238E27FC236}">
                <a16:creationId xmlns:a16="http://schemas.microsoft.com/office/drawing/2014/main" id="{4970F502-6279-41CF-B121-63CC21FA85A9}"/>
              </a:ext>
            </a:extLst>
          </p:cNvPr>
          <p:cNvSpPr/>
          <p:nvPr/>
        </p:nvSpPr>
        <p:spPr>
          <a:xfrm>
            <a:off x="6592424" y="3486151"/>
            <a:ext cx="5218413" cy="2496975"/>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880A7BE9-8599-4669-84BB-BA5A10489847}"/>
              </a:ext>
            </a:extLst>
          </p:cNvPr>
          <p:cNvSpPr/>
          <p:nvPr/>
        </p:nvSpPr>
        <p:spPr>
          <a:xfrm>
            <a:off x="-16919" y="3486151"/>
            <a:ext cx="5103151" cy="2496975"/>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9">
            <a:extLst>
              <a:ext uri="{FF2B5EF4-FFF2-40B4-BE49-F238E27FC236}">
                <a16:creationId xmlns:a16="http://schemas.microsoft.com/office/drawing/2014/main" id="{3885802C-EB42-45B2-BD91-08812A6783E6}"/>
              </a:ext>
            </a:extLst>
          </p:cNvPr>
          <p:cNvSpPr/>
          <p:nvPr/>
        </p:nvSpPr>
        <p:spPr>
          <a:xfrm>
            <a:off x="308812" y="1238251"/>
            <a:ext cx="10924673" cy="1716637"/>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Content Placeholder 2">
            <a:extLst>
              <a:ext uri="{FF2B5EF4-FFF2-40B4-BE49-F238E27FC236}">
                <a16:creationId xmlns:a16="http://schemas.microsoft.com/office/drawing/2014/main" id="{43DE93D7-1DA6-4842-98F6-CF8F1CB3C7DE}"/>
              </a:ext>
            </a:extLst>
          </p:cNvPr>
          <p:cNvSpPr txBox="1">
            <a:spLocks/>
          </p:cNvSpPr>
          <p:nvPr/>
        </p:nvSpPr>
        <p:spPr>
          <a:xfrm>
            <a:off x="276728" y="1190125"/>
            <a:ext cx="10844464" cy="177165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80000"/>
              </a:lnSpc>
              <a:spcBef>
                <a:spcPts val="900"/>
              </a:spcBef>
              <a:buFont typeface="Courier New"/>
              <a:buNone/>
            </a:pPr>
            <a:endParaRPr lang="en-US" sz="400" dirty="0">
              <a:latin typeface="Roboto Mono" panose="020B0604020202020204" charset="0"/>
              <a:ea typeface="Roboto Mono" panose="020B0604020202020204" charset="0"/>
            </a:endParaRPr>
          </a:p>
          <a:p>
            <a:pPr>
              <a:lnSpc>
                <a:spcPct val="80000"/>
              </a:lnSpc>
              <a:spcBef>
                <a:spcPts val="900"/>
              </a:spcBef>
              <a:buFont typeface="Courier New"/>
              <a:buNone/>
            </a:pPr>
            <a:r>
              <a:rPr lang="en-US" sz="2400" dirty="0">
                <a:solidFill>
                  <a:srgbClr val="7030A0"/>
                </a:solidFill>
                <a:latin typeface="Roboto Mono" panose="020B0604020202020204" charset="0"/>
                <a:ea typeface="Roboto Mono" panose="020B0604020202020204" charset="0"/>
              </a:rPr>
              <a:t>def 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state is a terminal state: return the state’s utility</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70C0"/>
                </a:solidFill>
                <a:latin typeface="Roboto Mono" panose="020B0604020202020204" charset="0"/>
                <a:ea typeface="Roboto Mono" panose="020B0604020202020204" charset="0"/>
              </a:rPr>
              <a:t>MAX</a:t>
            </a:r>
            <a:r>
              <a:rPr lang="en-US" sz="2400" dirty="0">
                <a:latin typeface="Roboto Mono" panose="020B0604020202020204" charset="0"/>
                <a:ea typeface="Roboto Mono" panose="020B0604020202020204" charset="0"/>
              </a:rPr>
              <a:t>: return </a:t>
            </a:r>
            <a:r>
              <a:rPr lang="en-US" sz="2400" dirty="0">
                <a:solidFill>
                  <a:srgbClr val="0070C0"/>
                </a:solidFill>
                <a:latin typeface="Roboto Mono" panose="020B0604020202020204" charset="0"/>
                <a:ea typeface="Roboto Mono" panose="020B0604020202020204" charset="0"/>
              </a:rPr>
              <a:t>max-value(state)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B050"/>
                </a:solidFill>
                <a:latin typeface="Roboto Mono" panose="020B0604020202020204" charset="0"/>
                <a:ea typeface="Roboto Mono" panose="020B0604020202020204" charset="0"/>
              </a:rPr>
              <a:t>EXP</a:t>
            </a:r>
            <a:r>
              <a:rPr lang="en-US" sz="2400" dirty="0">
                <a:latin typeface="Roboto Mono" panose="020B0604020202020204" charset="0"/>
                <a:ea typeface="Roboto Mono" panose="020B0604020202020204" charset="0"/>
              </a:rPr>
              <a:t>: return </a:t>
            </a:r>
            <a:r>
              <a:rPr lang="en-US" sz="2400" dirty="0">
                <a:solidFill>
                  <a:srgbClr val="00B050"/>
                </a:solidFill>
                <a:latin typeface="Roboto Mono" panose="020B0604020202020204" charset="0"/>
                <a:ea typeface="Roboto Mono" panose="020B0604020202020204" charset="0"/>
              </a:rPr>
              <a:t>exp-value(state)</a:t>
            </a:r>
          </a:p>
        </p:txBody>
      </p:sp>
      <p:sp>
        <p:nvSpPr>
          <p:cNvPr id="14" name="Content Placeholder 2">
            <a:extLst>
              <a:ext uri="{FF2B5EF4-FFF2-40B4-BE49-F238E27FC236}">
                <a16:creationId xmlns:a16="http://schemas.microsoft.com/office/drawing/2014/main" id="{9E507A70-C751-49C3-A36E-E9D1EF2BFAD7}"/>
              </a:ext>
            </a:extLst>
          </p:cNvPr>
          <p:cNvSpPr txBox="1">
            <a:spLocks/>
          </p:cNvSpPr>
          <p:nvPr/>
        </p:nvSpPr>
        <p:spPr bwMode="auto">
          <a:xfrm>
            <a:off x="6606733" y="3728786"/>
            <a:ext cx="5479925" cy="2269977"/>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0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000" dirty="0">
                <a:latin typeface="Roboto Mono" panose="020B0604020202020204" charset="0"/>
                <a:ea typeface="Roboto Mono" panose="020B0604020202020204" charset="0"/>
              </a:rPr>
              <a:t>		</a:t>
            </a:r>
            <a:r>
              <a:rPr lang="en-US" sz="20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a:t>
            </a:r>
            <a:r>
              <a:rPr lang="en-US" sz="2000" kern="0">
                <a:latin typeface="Roboto Mono" panose="020B0604020202020204" charset="0"/>
                <a:ea typeface="Roboto Mono" panose="020B0604020202020204" charset="0"/>
              </a:rPr>
              <a:t>		v </a:t>
            </a:r>
            <a:r>
              <a:rPr lang="en-US" sz="2000" kern="0" dirty="0">
                <a:latin typeface="Roboto Mono" panose="020B0604020202020204" charset="0"/>
                <a:ea typeface="Roboto Mono" panose="020B0604020202020204" charset="0"/>
              </a:rPr>
              <a:t>+= p * </a:t>
            </a:r>
            <a:r>
              <a:rPr lang="en-US" sz="2000" kern="0" dirty="0">
                <a:solidFill>
                  <a:srgbClr val="7030A0"/>
                </a:solidFill>
                <a:latin typeface="Roboto Mono" panose="020B0604020202020204" charset="0"/>
                <a:ea typeface="Roboto Mono" panose="020B0604020202020204" charset="0"/>
              </a:rPr>
              <a:t>value(successor)</a:t>
            </a:r>
            <a:endParaRPr lang="en-US" sz="20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
        <p:nvSpPr>
          <p:cNvPr id="15" name="Content Placeholder 2">
            <a:extLst>
              <a:ext uri="{FF2B5EF4-FFF2-40B4-BE49-F238E27FC236}">
                <a16:creationId xmlns:a16="http://schemas.microsoft.com/office/drawing/2014/main" id="{125D0985-7A35-4535-BBE0-0671D800EF19}"/>
              </a:ext>
            </a:extLst>
          </p:cNvPr>
          <p:cNvSpPr txBox="1">
            <a:spLocks/>
          </p:cNvSpPr>
          <p:nvPr/>
        </p:nvSpPr>
        <p:spPr bwMode="auto">
          <a:xfrm>
            <a:off x="59043" y="3637482"/>
            <a:ext cx="5218414" cy="2194312"/>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900"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2000" kern="0" dirty="0">
                <a:solidFill>
                  <a:srgbClr val="0070C0"/>
                </a:solidFill>
                <a:latin typeface="Roboto Mono" panose="020B0604020202020204" charset="0"/>
                <a:ea typeface="Roboto Mono" panose="020B0604020202020204" charset="0"/>
                <a:cs typeface="+mn-cs"/>
              </a:rPr>
              <a:t>def max-value(state):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857207" lvl="2" indent="-171442">
              <a:lnSpc>
                <a:spcPct val="80000"/>
              </a:lnSpc>
              <a:spcBef>
                <a:spcPct val="20000"/>
              </a:spcBef>
              <a:buClr>
                <a:schemeClr val="accent2"/>
              </a:buClr>
              <a:defRPr/>
            </a:pPr>
            <a:r>
              <a:rPr lang="en-US" sz="2000" kern="0" dirty="0">
                <a:latin typeface="Roboto Mono" panose="020B0604020202020204" charset="0"/>
                <a:ea typeface="Roboto Mono" panose="020B0604020202020204" charset="0"/>
              </a:rPr>
              <a:t>v = max(v, </a:t>
            </a:r>
            <a:r>
              <a:rPr lang="en-US" sz="2000" kern="0" dirty="0">
                <a:solidFill>
                  <a:srgbClr val="7030A0"/>
                </a:solidFill>
                <a:latin typeface="Roboto Mono" panose="020B0604020202020204" charset="0"/>
                <a:ea typeface="Roboto Mono" panose="020B0604020202020204" charset="0"/>
              </a:rPr>
              <a:t>value(successor)</a:t>
            </a:r>
            <a:r>
              <a:rPr lang="en-US" sz="2000" kern="0" dirty="0">
                <a:latin typeface="Roboto Mono" panose="020B0604020202020204" charset="0"/>
                <a:ea typeface="Roboto Mono" panose="020B0604020202020204"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Tree>
    <p:extLst>
      <p:ext uri="{BB962C8B-B14F-4D97-AF65-F5344CB8AC3E}">
        <p14:creationId xmlns:p14="http://schemas.microsoft.com/office/powerpoint/2010/main" val="17011361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Rounded Rectangle 3">
            <a:extLst>
              <a:ext uri="{FF2B5EF4-FFF2-40B4-BE49-F238E27FC236}">
                <a16:creationId xmlns:a16="http://schemas.microsoft.com/office/drawing/2014/main" id="{26C26302-BF3C-414A-B4A5-2E3E8C2704DF}"/>
              </a:ext>
            </a:extLst>
          </p:cNvPr>
          <p:cNvSpPr/>
          <p:nvPr/>
        </p:nvSpPr>
        <p:spPr>
          <a:xfrm>
            <a:off x="510988" y="1506153"/>
            <a:ext cx="6181854" cy="3186593"/>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Content Placeholder 2">
            <a:extLst>
              <a:ext uri="{FF2B5EF4-FFF2-40B4-BE49-F238E27FC236}">
                <a16:creationId xmlns:a16="http://schemas.microsoft.com/office/drawing/2014/main" id="{2398C2DF-5800-4AE0-8343-3E4AAA56AF3B}"/>
              </a:ext>
            </a:extLst>
          </p:cNvPr>
          <p:cNvSpPr txBox="1">
            <a:spLocks/>
          </p:cNvSpPr>
          <p:nvPr/>
        </p:nvSpPr>
        <p:spPr bwMode="auto">
          <a:xfrm>
            <a:off x="712694" y="1727565"/>
            <a:ext cx="5959440" cy="2965181"/>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4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initialize v = </a:t>
            </a:r>
            <a:r>
              <a:rPr lang="en-US" sz="24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400" dirty="0">
                <a:latin typeface="Roboto Mono" panose="020B0604020202020204" charset="0"/>
                <a:ea typeface="Roboto Mono" panose="020B0604020202020204" charset="0"/>
              </a:rPr>
              <a:t>    </a:t>
            </a:r>
            <a:r>
              <a:rPr lang="en-US" sz="24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    v += p * </a:t>
            </a:r>
            <a:r>
              <a:rPr lang="en-US" sz="2400" kern="0" dirty="0">
                <a:solidFill>
                  <a:srgbClr val="7030A0"/>
                </a:solidFill>
                <a:latin typeface="Roboto Mono" panose="020B0604020202020204" charset="0"/>
                <a:ea typeface="Roboto Mono" panose="020B0604020202020204" charset="0"/>
              </a:rPr>
              <a:t>value(successor)</a:t>
            </a:r>
            <a:endParaRPr lang="en-US" sz="24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return v</a:t>
            </a:r>
          </a:p>
        </p:txBody>
      </p:sp>
      <p:cxnSp>
        <p:nvCxnSpPr>
          <p:cNvPr id="13" name="AutoShape 13">
            <a:extLst>
              <a:ext uri="{FF2B5EF4-FFF2-40B4-BE49-F238E27FC236}">
                <a16:creationId xmlns:a16="http://schemas.microsoft.com/office/drawing/2014/main" id="{F1B7B063-77B2-4716-979D-75BE6CD9E05E}"/>
              </a:ext>
            </a:extLst>
          </p:cNvPr>
          <p:cNvCxnSpPr>
            <a:cxnSpLocks noChangeShapeType="1"/>
            <a:stCxn id="15" idx="4"/>
            <a:endCxn id="16" idx="0"/>
          </p:cNvCxnSpPr>
          <p:nvPr/>
        </p:nvCxnSpPr>
        <p:spPr bwMode="auto">
          <a:xfrm flipH="1">
            <a:off x="7466937" y="2494222"/>
            <a:ext cx="1116329" cy="1175338"/>
          </a:xfrm>
          <a:prstGeom prst="straightConnector1">
            <a:avLst/>
          </a:prstGeom>
          <a:noFill/>
          <a:ln w="9525">
            <a:solidFill>
              <a:schemeClr val="tx1"/>
            </a:solidFill>
            <a:round/>
            <a:headEnd/>
            <a:tailEnd type="triangle" w="lg" len="lg"/>
          </a:ln>
        </p:spPr>
      </p:cxnSp>
      <p:cxnSp>
        <p:nvCxnSpPr>
          <p:cNvPr id="14" name="AutoShape 14">
            <a:extLst>
              <a:ext uri="{FF2B5EF4-FFF2-40B4-BE49-F238E27FC236}">
                <a16:creationId xmlns:a16="http://schemas.microsoft.com/office/drawing/2014/main" id="{C5FAEEC9-B180-47A0-AF77-30EAAF44F1A0}"/>
              </a:ext>
            </a:extLst>
          </p:cNvPr>
          <p:cNvCxnSpPr>
            <a:cxnSpLocks noChangeShapeType="1"/>
            <a:stCxn id="15" idx="4"/>
            <a:endCxn id="17" idx="0"/>
          </p:cNvCxnSpPr>
          <p:nvPr/>
        </p:nvCxnSpPr>
        <p:spPr bwMode="auto">
          <a:xfrm>
            <a:off x="8583266" y="2494222"/>
            <a:ext cx="1" cy="1175338"/>
          </a:xfrm>
          <a:prstGeom prst="straightConnector1">
            <a:avLst/>
          </a:prstGeom>
          <a:noFill/>
          <a:ln w="9525">
            <a:solidFill>
              <a:schemeClr val="tx1"/>
            </a:solidFill>
            <a:round/>
            <a:headEnd/>
            <a:tailEnd type="triangle" w="lg" len="lg"/>
          </a:ln>
        </p:spPr>
      </p:cxnSp>
      <p:sp>
        <p:nvSpPr>
          <p:cNvPr id="15" name="Oval 16">
            <a:extLst>
              <a:ext uri="{FF2B5EF4-FFF2-40B4-BE49-F238E27FC236}">
                <a16:creationId xmlns:a16="http://schemas.microsoft.com/office/drawing/2014/main" id="{F3CF8CA4-9AC2-40D4-AF5A-D3699ACD9078}"/>
              </a:ext>
            </a:extLst>
          </p:cNvPr>
          <p:cNvSpPr>
            <a:spLocks noChangeArrowheads="1"/>
          </p:cNvSpPr>
          <p:nvPr/>
        </p:nvSpPr>
        <p:spPr bwMode="auto">
          <a:xfrm>
            <a:off x="8241029" y="1809749"/>
            <a:ext cx="684473" cy="68447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Rectangle 15">
            <a:extLst>
              <a:ext uri="{FF2B5EF4-FFF2-40B4-BE49-F238E27FC236}">
                <a16:creationId xmlns:a16="http://schemas.microsoft.com/office/drawing/2014/main" id="{BFA3E388-340A-49B3-93BB-C953AB210020}"/>
              </a:ext>
            </a:extLst>
          </p:cNvPr>
          <p:cNvSpPr>
            <a:spLocks noChangeArrowheads="1"/>
          </p:cNvSpPr>
          <p:nvPr/>
        </p:nvSpPr>
        <p:spPr bwMode="auto">
          <a:xfrm>
            <a:off x="712470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7" name="Rectangle 16">
            <a:extLst>
              <a:ext uri="{FF2B5EF4-FFF2-40B4-BE49-F238E27FC236}">
                <a16:creationId xmlns:a16="http://schemas.microsoft.com/office/drawing/2014/main" id="{3F8C6CA0-354C-4F4B-8772-FE010E8B5AD6}"/>
              </a:ext>
            </a:extLst>
          </p:cNvPr>
          <p:cNvSpPr>
            <a:spLocks noChangeArrowheads="1"/>
          </p:cNvSpPr>
          <p:nvPr/>
        </p:nvSpPr>
        <p:spPr bwMode="auto">
          <a:xfrm>
            <a:off x="824103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8" name="Rectangle 17">
            <a:extLst>
              <a:ext uri="{FF2B5EF4-FFF2-40B4-BE49-F238E27FC236}">
                <a16:creationId xmlns:a16="http://schemas.microsoft.com/office/drawing/2014/main" id="{BBBF28F7-ABDA-4298-A3E3-A958619DA715}"/>
              </a:ext>
            </a:extLst>
          </p:cNvPr>
          <p:cNvSpPr>
            <a:spLocks noChangeArrowheads="1"/>
          </p:cNvSpPr>
          <p:nvPr/>
        </p:nvSpPr>
        <p:spPr bwMode="auto">
          <a:xfrm>
            <a:off x="935736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9" name="AutoShape 14">
            <a:extLst>
              <a:ext uri="{FF2B5EF4-FFF2-40B4-BE49-F238E27FC236}">
                <a16:creationId xmlns:a16="http://schemas.microsoft.com/office/drawing/2014/main" id="{BF73FD96-4E51-4B76-AB36-42DF67575E4C}"/>
              </a:ext>
            </a:extLst>
          </p:cNvPr>
          <p:cNvCxnSpPr>
            <a:cxnSpLocks noChangeShapeType="1"/>
            <a:stCxn id="15" idx="4"/>
            <a:endCxn id="18" idx="0"/>
          </p:cNvCxnSpPr>
          <p:nvPr/>
        </p:nvCxnSpPr>
        <p:spPr bwMode="auto">
          <a:xfrm>
            <a:off x="8583266" y="2494222"/>
            <a:ext cx="1116331" cy="1175338"/>
          </a:xfrm>
          <a:prstGeom prst="straightConnector1">
            <a:avLst/>
          </a:prstGeom>
          <a:noFill/>
          <a:ln w="9525">
            <a:solidFill>
              <a:schemeClr val="tx1"/>
            </a:solidFill>
            <a:round/>
            <a:headEnd/>
            <a:tailEnd type="triangle" w="lg" len="lg"/>
          </a:ln>
        </p:spPr>
      </p:cxnSp>
      <p:sp>
        <p:nvSpPr>
          <p:cNvPr id="20" name="TextBox 19">
            <a:extLst>
              <a:ext uri="{FF2B5EF4-FFF2-40B4-BE49-F238E27FC236}">
                <a16:creationId xmlns:a16="http://schemas.microsoft.com/office/drawing/2014/main" id="{67A26207-AC48-4852-8E50-68924B3EAC54}"/>
              </a:ext>
            </a:extLst>
          </p:cNvPr>
          <p:cNvSpPr txBox="1"/>
          <p:nvPr/>
        </p:nvSpPr>
        <p:spPr>
          <a:xfrm>
            <a:off x="7502183" y="2782669"/>
            <a:ext cx="875490" cy="400110"/>
          </a:xfrm>
          <a:prstGeom prst="rect">
            <a:avLst/>
          </a:prstGeom>
          <a:noFill/>
        </p:spPr>
        <p:txBody>
          <a:bodyPr wrap="square" rtlCol="0">
            <a:spAutoFit/>
          </a:bodyPr>
          <a:lstStyle/>
          <a:p>
            <a:r>
              <a:rPr lang="en-US" sz="2000" dirty="0">
                <a:latin typeface="Calibri"/>
                <a:cs typeface="Calibri"/>
              </a:rPr>
              <a:t>1/2</a:t>
            </a:r>
          </a:p>
        </p:txBody>
      </p:sp>
      <p:sp>
        <p:nvSpPr>
          <p:cNvPr id="21" name="TextBox 20">
            <a:extLst>
              <a:ext uri="{FF2B5EF4-FFF2-40B4-BE49-F238E27FC236}">
                <a16:creationId xmlns:a16="http://schemas.microsoft.com/office/drawing/2014/main" id="{875A554B-84F8-4645-9114-5BBD8366158C}"/>
              </a:ext>
            </a:extLst>
          </p:cNvPr>
          <p:cNvSpPr txBox="1"/>
          <p:nvPr/>
        </p:nvSpPr>
        <p:spPr>
          <a:xfrm>
            <a:off x="8134889" y="3064532"/>
            <a:ext cx="875490" cy="400110"/>
          </a:xfrm>
          <a:prstGeom prst="rect">
            <a:avLst/>
          </a:prstGeom>
          <a:noFill/>
        </p:spPr>
        <p:txBody>
          <a:bodyPr wrap="square" rtlCol="0">
            <a:spAutoFit/>
          </a:bodyPr>
          <a:lstStyle/>
          <a:p>
            <a:r>
              <a:rPr lang="en-US" sz="2000" dirty="0">
                <a:latin typeface="Calibri"/>
                <a:cs typeface="Calibri"/>
              </a:rPr>
              <a:t>1/3</a:t>
            </a:r>
            <a:endParaRPr lang="en-US" sz="1500" dirty="0">
              <a:latin typeface="Calibri"/>
              <a:cs typeface="Calibri"/>
            </a:endParaRPr>
          </a:p>
        </p:txBody>
      </p:sp>
      <p:sp>
        <p:nvSpPr>
          <p:cNvPr id="22" name="TextBox 21">
            <a:extLst>
              <a:ext uri="{FF2B5EF4-FFF2-40B4-BE49-F238E27FC236}">
                <a16:creationId xmlns:a16="http://schemas.microsoft.com/office/drawing/2014/main" id="{E9670EEF-5D95-42D0-B46E-2917BB2E642D}"/>
              </a:ext>
            </a:extLst>
          </p:cNvPr>
          <p:cNvSpPr txBox="1"/>
          <p:nvPr/>
        </p:nvSpPr>
        <p:spPr>
          <a:xfrm>
            <a:off x="9181895" y="2786795"/>
            <a:ext cx="875490" cy="400110"/>
          </a:xfrm>
          <a:prstGeom prst="rect">
            <a:avLst/>
          </a:prstGeom>
          <a:noFill/>
        </p:spPr>
        <p:txBody>
          <a:bodyPr wrap="square" rtlCol="0">
            <a:spAutoFit/>
          </a:bodyPr>
          <a:lstStyle/>
          <a:p>
            <a:r>
              <a:rPr lang="en-US" sz="2000" dirty="0">
                <a:latin typeface="Calibri"/>
                <a:cs typeface="Calibri"/>
              </a:rPr>
              <a:t>1/6</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7068CF6-7C42-4BE7-A229-7086595D091B}"/>
                  </a:ext>
                </a:extLst>
              </p:cNvPr>
              <p:cNvSpPr txBox="1"/>
              <p:nvPr/>
            </p:nvSpPr>
            <p:spPr>
              <a:xfrm>
                <a:off x="1618187" y="5255205"/>
                <a:ext cx="8118171" cy="703398"/>
              </a:xfrm>
              <a:prstGeom prst="rect">
                <a:avLst/>
              </a:prstGeom>
              <a:no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⋅(8)+</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m:t>
                        </m:r>
                      </m:den>
                    </m:f>
                    <m:r>
                      <a:rPr lang="en-US" sz="2800" b="0" i="1" smtClean="0">
                        <a:latin typeface="Cambria Math" panose="02040503050406030204" pitchFamily="18" charset="0"/>
                      </a:rPr>
                      <m:t>⋅(24)</m:t>
                    </m:r>
                  </m:oMath>
                </a14:m>
                <a:r>
                  <a:rPr lang="en-US" sz="2800" dirty="0">
                    <a:latin typeface="Calibri" pitchFamily="34" charset="0"/>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⋅(−12)</m:t>
                    </m:r>
                  </m:oMath>
                </a14:m>
                <a:endParaRPr lang="en-US" sz="2800" dirty="0">
                  <a:latin typeface="Calibri" pitchFamily="34" charset="0"/>
                </a:endParaRPr>
              </a:p>
            </p:txBody>
          </p:sp>
        </mc:Choice>
        <mc:Fallback xmlns="">
          <p:sp>
            <p:nvSpPr>
              <p:cNvPr id="23" name="TextBox 22">
                <a:extLst>
                  <a:ext uri="{FF2B5EF4-FFF2-40B4-BE49-F238E27FC236}">
                    <a16:creationId xmlns:a16="http://schemas.microsoft.com/office/drawing/2014/main" id="{57068CF6-7C42-4BE7-A229-7086595D091B}"/>
                  </a:ext>
                </a:extLst>
              </p:cNvPr>
              <p:cNvSpPr txBox="1">
                <a:spLocks noRot="1" noChangeAspect="1" noMove="1" noResize="1" noEditPoints="1" noAdjustHandles="1" noChangeArrowheads="1" noChangeShapeType="1" noTextEdit="1"/>
              </p:cNvSpPr>
              <p:nvPr/>
            </p:nvSpPr>
            <p:spPr>
              <a:xfrm>
                <a:off x="1618187" y="5255205"/>
                <a:ext cx="8118171" cy="703398"/>
              </a:xfrm>
              <a:prstGeom prst="rect">
                <a:avLst/>
              </a:prstGeom>
              <a:blipFill>
                <a:blip r:embed="rId4"/>
                <a:stretch>
                  <a:fillRect b="-12174"/>
                </a:stretch>
              </a:blipFill>
            </p:spPr>
            <p:txBody>
              <a:bodyPr/>
              <a:lstStyle/>
              <a:p>
                <a:r>
                  <a:rPr lang="en-US">
                    <a:noFill/>
                  </a:rPr>
                  <a:t> </a:t>
                </a:r>
              </a:p>
            </p:txBody>
          </p:sp>
        </mc:Fallback>
      </mc:AlternateContent>
    </p:spTree>
    <p:extLst>
      <p:ext uri="{BB962C8B-B14F-4D97-AF65-F5344CB8AC3E}">
        <p14:creationId xmlns:p14="http://schemas.microsoft.com/office/powerpoint/2010/main" val="25593241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94E45E69-A59A-4127-9E28-9657C744FBB6}"/>
              </a:ext>
            </a:extLst>
          </p:cNvPr>
          <p:cNvGrpSpPr/>
          <p:nvPr/>
        </p:nvGrpSpPr>
        <p:grpSpPr>
          <a:xfrm>
            <a:off x="1984370" y="1354933"/>
            <a:ext cx="7959730" cy="4202954"/>
            <a:chOff x="1155827" y="1731182"/>
            <a:chExt cx="6619589" cy="3305918"/>
          </a:xfrm>
        </p:grpSpPr>
        <p:sp>
          <p:nvSpPr>
            <p:cNvPr id="8" name="AutoShape 4">
              <a:extLst>
                <a:ext uri="{FF2B5EF4-FFF2-40B4-BE49-F238E27FC236}">
                  <a16:creationId xmlns:a16="http://schemas.microsoft.com/office/drawing/2014/main" id="{9E53770E-34E6-4AF0-85DE-113EAB390E22}"/>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9" name="Group 60">
              <a:extLst>
                <a:ext uri="{FF2B5EF4-FFF2-40B4-BE49-F238E27FC236}">
                  <a16:creationId xmlns:a16="http://schemas.microsoft.com/office/drawing/2014/main" id="{47F73AF0-4298-47FB-944D-E08A87BC57B7}"/>
                </a:ext>
              </a:extLst>
            </p:cNvPr>
            <p:cNvGrpSpPr>
              <a:grpSpLocks/>
            </p:cNvGrpSpPr>
            <p:nvPr/>
          </p:nvGrpSpPr>
          <p:grpSpPr bwMode="auto">
            <a:xfrm>
              <a:off x="1917829" y="3765550"/>
              <a:ext cx="523585" cy="1271549"/>
              <a:chOff x="1917829" y="3765550"/>
              <a:chExt cx="523585" cy="1271549"/>
            </a:xfrm>
          </p:grpSpPr>
          <p:cxnSp>
            <p:nvCxnSpPr>
              <p:cNvPr id="49" name="AutoShape 13">
                <a:extLst>
                  <a:ext uri="{FF2B5EF4-FFF2-40B4-BE49-F238E27FC236}">
                    <a16:creationId xmlns:a16="http://schemas.microsoft.com/office/drawing/2014/main" id="{CAD6816D-CD7F-4729-86C9-CA50BBC5D799}"/>
                  </a:ext>
                </a:extLst>
              </p:cNvPr>
              <p:cNvCxnSpPr>
                <a:cxnSpLocks noChangeShapeType="1"/>
                <a:stCxn id="41"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0" name="Rectangle 7">
                <a:extLst>
                  <a:ext uri="{FF2B5EF4-FFF2-40B4-BE49-F238E27FC236}">
                    <a16:creationId xmlns:a16="http://schemas.microsoft.com/office/drawing/2014/main" id="{5F8B7A65-7C22-43B7-9B42-968E5867E0EB}"/>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0" name="Group 61">
              <a:extLst>
                <a:ext uri="{FF2B5EF4-FFF2-40B4-BE49-F238E27FC236}">
                  <a16:creationId xmlns:a16="http://schemas.microsoft.com/office/drawing/2014/main" id="{044CCF94-1626-4EA3-8213-A288A3B29418}"/>
                </a:ext>
              </a:extLst>
            </p:cNvPr>
            <p:cNvGrpSpPr>
              <a:grpSpLocks/>
            </p:cNvGrpSpPr>
            <p:nvPr/>
          </p:nvGrpSpPr>
          <p:grpSpPr bwMode="auto">
            <a:xfrm>
              <a:off x="2173288" y="3765550"/>
              <a:ext cx="1030127" cy="1271549"/>
              <a:chOff x="2173288" y="3765550"/>
              <a:chExt cx="1030127" cy="1271549"/>
            </a:xfrm>
          </p:grpSpPr>
          <p:cxnSp>
            <p:nvCxnSpPr>
              <p:cNvPr id="47" name="AutoShape 17">
                <a:extLst>
                  <a:ext uri="{FF2B5EF4-FFF2-40B4-BE49-F238E27FC236}">
                    <a16:creationId xmlns:a16="http://schemas.microsoft.com/office/drawing/2014/main" id="{A2B263D2-62D3-48C8-8186-D00A0230930A}"/>
                  </a:ext>
                </a:extLst>
              </p:cNvPr>
              <p:cNvCxnSpPr>
                <a:cxnSpLocks noChangeShapeType="1"/>
                <a:stCxn id="41"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8" name="Rectangle 7">
                <a:extLst>
                  <a:ext uri="{FF2B5EF4-FFF2-40B4-BE49-F238E27FC236}">
                    <a16:creationId xmlns:a16="http://schemas.microsoft.com/office/drawing/2014/main" id="{117E921C-990E-4E8F-8227-8A0125C1F86C}"/>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1" name="Group 64">
              <a:extLst>
                <a:ext uri="{FF2B5EF4-FFF2-40B4-BE49-F238E27FC236}">
                  <a16:creationId xmlns:a16="http://schemas.microsoft.com/office/drawing/2014/main" id="{16647E37-D82B-443D-B67C-DFE7F71403EC}"/>
                </a:ext>
              </a:extLst>
            </p:cNvPr>
            <p:cNvGrpSpPr>
              <a:grpSpLocks/>
            </p:cNvGrpSpPr>
            <p:nvPr/>
          </p:nvGrpSpPr>
          <p:grpSpPr bwMode="auto">
            <a:xfrm>
              <a:off x="6489830" y="3765550"/>
              <a:ext cx="523585" cy="1271549"/>
              <a:chOff x="6489830" y="3765550"/>
              <a:chExt cx="523585" cy="1271549"/>
            </a:xfrm>
          </p:grpSpPr>
          <p:cxnSp>
            <p:nvCxnSpPr>
              <p:cNvPr id="45" name="AutoShape 33">
                <a:extLst>
                  <a:ext uri="{FF2B5EF4-FFF2-40B4-BE49-F238E27FC236}">
                    <a16:creationId xmlns:a16="http://schemas.microsoft.com/office/drawing/2014/main" id="{FC3D0554-2BD1-4664-822D-572AF60A4A4A}"/>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6" name="Rectangle 7">
                <a:extLst>
                  <a:ext uri="{FF2B5EF4-FFF2-40B4-BE49-F238E27FC236}">
                    <a16:creationId xmlns:a16="http://schemas.microsoft.com/office/drawing/2014/main" id="{D2E46055-F422-4490-A911-0FB7D8531FCF}"/>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2" name="Group 65">
              <a:extLst>
                <a:ext uri="{FF2B5EF4-FFF2-40B4-BE49-F238E27FC236}">
                  <a16:creationId xmlns:a16="http://schemas.microsoft.com/office/drawing/2014/main" id="{F97568B3-973B-4C4B-8E6C-EDDA0DA44942}"/>
                </a:ext>
              </a:extLst>
            </p:cNvPr>
            <p:cNvGrpSpPr>
              <a:grpSpLocks/>
            </p:cNvGrpSpPr>
            <p:nvPr/>
          </p:nvGrpSpPr>
          <p:grpSpPr bwMode="auto">
            <a:xfrm>
              <a:off x="6745288" y="3765550"/>
              <a:ext cx="1030128" cy="1271549"/>
              <a:chOff x="6745288" y="3765550"/>
              <a:chExt cx="1030128" cy="1271549"/>
            </a:xfrm>
          </p:grpSpPr>
          <p:cxnSp>
            <p:nvCxnSpPr>
              <p:cNvPr id="43" name="AutoShape 37">
                <a:extLst>
                  <a:ext uri="{FF2B5EF4-FFF2-40B4-BE49-F238E27FC236}">
                    <a16:creationId xmlns:a16="http://schemas.microsoft.com/office/drawing/2014/main" id="{0EA8D7BD-3795-423D-9717-1162184A7DD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4" name="Rectangle 7">
                <a:extLst>
                  <a:ext uri="{FF2B5EF4-FFF2-40B4-BE49-F238E27FC236}">
                    <a16:creationId xmlns:a16="http://schemas.microsoft.com/office/drawing/2014/main" id="{077DD6BD-8DFB-4691-AA10-32ED14821CD8}"/>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3" name="Group 51">
              <a:extLst>
                <a:ext uri="{FF2B5EF4-FFF2-40B4-BE49-F238E27FC236}">
                  <a16:creationId xmlns:a16="http://schemas.microsoft.com/office/drawing/2014/main" id="{59FD2F95-A5B1-45BE-829A-C44124ECDB84}"/>
                </a:ext>
              </a:extLst>
            </p:cNvPr>
            <p:cNvGrpSpPr>
              <a:grpSpLocks/>
            </p:cNvGrpSpPr>
            <p:nvPr/>
          </p:nvGrpSpPr>
          <p:grpSpPr bwMode="auto">
            <a:xfrm>
              <a:off x="1984377" y="2342050"/>
              <a:ext cx="2476498" cy="1423497"/>
              <a:chOff x="1984375" y="2342053"/>
              <a:chExt cx="2476498" cy="1423497"/>
            </a:xfrm>
          </p:grpSpPr>
          <p:sp>
            <p:nvSpPr>
              <p:cNvPr id="41" name="AutoShape 6">
                <a:extLst>
                  <a:ext uri="{FF2B5EF4-FFF2-40B4-BE49-F238E27FC236}">
                    <a16:creationId xmlns:a16="http://schemas.microsoft.com/office/drawing/2014/main" id="{82B8A622-6001-49BF-BEFA-2BECF4A96AA8}"/>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2" name="AutoShape 7">
                <a:extLst>
                  <a:ext uri="{FF2B5EF4-FFF2-40B4-BE49-F238E27FC236}">
                    <a16:creationId xmlns:a16="http://schemas.microsoft.com/office/drawing/2014/main" id="{8B7229BB-3B8E-419F-83E0-D55D0A6463C1}"/>
                  </a:ext>
                </a:extLst>
              </p:cNvPr>
              <p:cNvCxnSpPr>
                <a:cxnSpLocks noChangeShapeType="1"/>
                <a:stCxn id="8" idx="3"/>
                <a:endCxn id="26"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4" name="AutoShape 9">
              <a:extLst>
                <a:ext uri="{FF2B5EF4-FFF2-40B4-BE49-F238E27FC236}">
                  <a16:creationId xmlns:a16="http://schemas.microsoft.com/office/drawing/2014/main" id="{BA6023B5-104E-4580-AB3D-2450F862478D}"/>
                </a:ext>
              </a:extLst>
            </p:cNvPr>
            <p:cNvCxnSpPr>
              <a:cxnSpLocks noChangeShapeType="1"/>
              <a:stCxn id="41"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5" name="Rectangle 7">
              <a:extLst>
                <a:ext uri="{FF2B5EF4-FFF2-40B4-BE49-F238E27FC236}">
                  <a16:creationId xmlns:a16="http://schemas.microsoft.com/office/drawing/2014/main" id="{53A44164-A08B-4345-A54C-798C0F86FCB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7" name="AutoShape 21">
              <a:extLst>
                <a:ext uri="{FF2B5EF4-FFF2-40B4-BE49-F238E27FC236}">
                  <a16:creationId xmlns:a16="http://schemas.microsoft.com/office/drawing/2014/main" id="{050A0116-4C67-4730-8596-762171FAD52D}"/>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8" name="Group 59">
              <a:extLst>
                <a:ext uri="{FF2B5EF4-FFF2-40B4-BE49-F238E27FC236}">
                  <a16:creationId xmlns:a16="http://schemas.microsoft.com/office/drawing/2014/main" id="{193441B9-AE56-4400-A73C-55D52F74EBFC}"/>
                </a:ext>
              </a:extLst>
            </p:cNvPr>
            <p:cNvGrpSpPr>
              <a:grpSpLocks/>
            </p:cNvGrpSpPr>
            <p:nvPr/>
          </p:nvGrpSpPr>
          <p:grpSpPr bwMode="auto">
            <a:xfrm>
              <a:off x="4270375" y="2342050"/>
              <a:ext cx="381000" cy="1407625"/>
              <a:chOff x="4270375" y="2342051"/>
              <a:chExt cx="381000" cy="1407624"/>
            </a:xfrm>
          </p:grpSpPr>
          <p:sp>
            <p:nvSpPr>
              <p:cNvPr id="39" name="AutoShape 20">
                <a:extLst>
                  <a:ext uri="{FF2B5EF4-FFF2-40B4-BE49-F238E27FC236}">
                    <a16:creationId xmlns:a16="http://schemas.microsoft.com/office/drawing/2014/main" id="{295811CA-CDBE-43CA-9D0C-A061D0AA3CD5}"/>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0" name="AutoShape 21">
                <a:extLst>
                  <a:ext uri="{FF2B5EF4-FFF2-40B4-BE49-F238E27FC236}">
                    <a16:creationId xmlns:a16="http://schemas.microsoft.com/office/drawing/2014/main" id="{F568FF85-8627-41D4-88FB-EE81934AFFD8}"/>
                  </a:ext>
                </a:extLst>
              </p:cNvPr>
              <p:cNvCxnSpPr>
                <a:cxnSpLocks noChangeShapeType="1"/>
                <a:stCxn id="8" idx="3"/>
                <a:endCxn id="24"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9" name="Group 58">
              <a:extLst>
                <a:ext uri="{FF2B5EF4-FFF2-40B4-BE49-F238E27FC236}">
                  <a16:creationId xmlns:a16="http://schemas.microsoft.com/office/drawing/2014/main" id="{158CE68D-CF00-4029-A578-283536406103}"/>
                </a:ext>
              </a:extLst>
            </p:cNvPr>
            <p:cNvGrpSpPr>
              <a:grpSpLocks/>
            </p:cNvGrpSpPr>
            <p:nvPr/>
          </p:nvGrpSpPr>
          <p:grpSpPr bwMode="auto">
            <a:xfrm>
              <a:off x="3441829" y="3762375"/>
              <a:ext cx="1017459" cy="1274725"/>
              <a:chOff x="3441829" y="3762375"/>
              <a:chExt cx="1017459" cy="1274725"/>
            </a:xfrm>
          </p:grpSpPr>
          <p:cxnSp>
            <p:nvCxnSpPr>
              <p:cNvPr id="36" name="AutoShape 23">
                <a:extLst>
                  <a:ext uri="{FF2B5EF4-FFF2-40B4-BE49-F238E27FC236}">
                    <a16:creationId xmlns:a16="http://schemas.microsoft.com/office/drawing/2014/main" id="{FDFE9CF1-F9AB-47DE-AB50-E229DF359CAD}"/>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7" name="Rectangle 7">
                <a:extLst>
                  <a:ext uri="{FF2B5EF4-FFF2-40B4-BE49-F238E27FC236}">
                    <a16:creationId xmlns:a16="http://schemas.microsoft.com/office/drawing/2014/main" id="{3AF7F5B8-1C70-43A3-B813-BACDBE4CF2C0}"/>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8" name="AutoShape 21">
                <a:extLst>
                  <a:ext uri="{FF2B5EF4-FFF2-40B4-BE49-F238E27FC236}">
                    <a16:creationId xmlns:a16="http://schemas.microsoft.com/office/drawing/2014/main" id="{80E62429-B5BD-4B40-9175-CD6F9AC97DBC}"/>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20" name="Group 61">
              <a:extLst>
                <a:ext uri="{FF2B5EF4-FFF2-40B4-BE49-F238E27FC236}">
                  <a16:creationId xmlns:a16="http://schemas.microsoft.com/office/drawing/2014/main" id="{D19EA244-DDF8-4429-B769-7BA00EE921A0}"/>
                </a:ext>
              </a:extLst>
            </p:cNvPr>
            <p:cNvGrpSpPr>
              <a:grpSpLocks/>
            </p:cNvGrpSpPr>
            <p:nvPr/>
          </p:nvGrpSpPr>
          <p:grpSpPr bwMode="auto">
            <a:xfrm>
              <a:off x="4460875" y="2342050"/>
              <a:ext cx="2476503" cy="1423500"/>
              <a:chOff x="4460872" y="2342050"/>
              <a:chExt cx="2476503" cy="1423500"/>
            </a:xfrm>
          </p:grpSpPr>
          <p:sp>
            <p:nvSpPr>
              <p:cNvPr id="34" name="AutoShape 26">
                <a:extLst>
                  <a:ext uri="{FF2B5EF4-FFF2-40B4-BE49-F238E27FC236}">
                    <a16:creationId xmlns:a16="http://schemas.microsoft.com/office/drawing/2014/main" id="{85DC9946-3969-4207-ABAA-CA02057A14B6}"/>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5" name="AutoShape 27">
                <a:extLst>
                  <a:ext uri="{FF2B5EF4-FFF2-40B4-BE49-F238E27FC236}">
                    <a16:creationId xmlns:a16="http://schemas.microsoft.com/office/drawing/2014/main" id="{1AB2E8ED-7804-472A-A49A-D967A93BD61A}"/>
                  </a:ext>
                </a:extLst>
              </p:cNvPr>
              <p:cNvCxnSpPr>
                <a:cxnSpLocks noChangeShapeType="1"/>
                <a:stCxn id="8" idx="3"/>
                <a:endCxn id="25"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21" name="Group 60">
              <a:extLst>
                <a:ext uri="{FF2B5EF4-FFF2-40B4-BE49-F238E27FC236}">
                  <a16:creationId xmlns:a16="http://schemas.microsoft.com/office/drawing/2014/main" id="{78835DEE-2E94-4EF0-91DE-2B6762A51B1E}"/>
                </a:ext>
              </a:extLst>
            </p:cNvPr>
            <p:cNvGrpSpPr>
              <a:grpSpLocks/>
            </p:cNvGrpSpPr>
            <p:nvPr/>
          </p:nvGrpSpPr>
          <p:grpSpPr bwMode="auto">
            <a:xfrm>
              <a:off x="5727830" y="3762375"/>
              <a:ext cx="1017458" cy="1274725"/>
              <a:chOff x="5727830" y="3762375"/>
              <a:chExt cx="1017458" cy="1274725"/>
            </a:xfrm>
          </p:grpSpPr>
          <p:cxnSp>
            <p:nvCxnSpPr>
              <p:cNvPr id="31" name="AutoShape 29">
                <a:extLst>
                  <a:ext uri="{FF2B5EF4-FFF2-40B4-BE49-F238E27FC236}">
                    <a16:creationId xmlns:a16="http://schemas.microsoft.com/office/drawing/2014/main" id="{34E0B324-B507-439D-8BFE-ACC6AD4BD12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32" name="Rectangle 7">
                <a:extLst>
                  <a:ext uri="{FF2B5EF4-FFF2-40B4-BE49-F238E27FC236}">
                    <a16:creationId xmlns:a16="http://schemas.microsoft.com/office/drawing/2014/main" id="{18A1302D-841F-47EA-83EF-C522CC9DF890}"/>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3" name="AutoShape 21">
                <a:extLst>
                  <a:ext uri="{FF2B5EF4-FFF2-40B4-BE49-F238E27FC236}">
                    <a16:creationId xmlns:a16="http://schemas.microsoft.com/office/drawing/2014/main" id="{992DDA52-6DA9-45C1-8246-DEF90413512F}"/>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22" name="Group 64">
              <a:extLst>
                <a:ext uri="{FF2B5EF4-FFF2-40B4-BE49-F238E27FC236}">
                  <a16:creationId xmlns:a16="http://schemas.microsoft.com/office/drawing/2014/main" id="{275D9C89-5847-4ECD-869E-8F5B24533AFB}"/>
                </a:ext>
              </a:extLst>
            </p:cNvPr>
            <p:cNvGrpSpPr>
              <a:grpSpLocks/>
            </p:cNvGrpSpPr>
            <p:nvPr/>
          </p:nvGrpSpPr>
          <p:grpSpPr bwMode="auto">
            <a:xfrm>
              <a:off x="4203827" y="3765550"/>
              <a:ext cx="523585" cy="1271549"/>
              <a:chOff x="6489827" y="3765550"/>
              <a:chExt cx="523585" cy="1271549"/>
            </a:xfrm>
          </p:grpSpPr>
          <p:cxnSp>
            <p:nvCxnSpPr>
              <p:cNvPr id="29" name="AutoShape 33">
                <a:extLst>
                  <a:ext uri="{FF2B5EF4-FFF2-40B4-BE49-F238E27FC236}">
                    <a16:creationId xmlns:a16="http://schemas.microsoft.com/office/drawing/2014/main" id="{FE2A8DBD-D2A2-4239-91DF-8640F69B9727}"/>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30" name="Rectangle 7">
                <a:extLst>
                  <a:ext uri="{FF2B5EF4-FFF2-40B4-BE49-F238E27FC236}">
                    <a16:creationId xmlns:a16="http://schemas.microsoft.com/office/drawing/2014/main" id="{42BC7237-FA59-46ED-8BBC-A86ADA367979}"/>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3" name="Group 65">
              <a:extLst>
                <a:ext uri="{FF2B5EF4-FFF2-40B4-BE49-F238E27FC236}">
                  <a16:creationId xmlns:a16="http://schemas.microsoft.com/office/drawing/2014/main" id="{8FEB34BD-70DC-4DE3-9E8E-09960EA89503}"/>
                </a:ext>
              </a:extLst>
            </p:cNvPr>
            <p:cNvGrpSpPr>
              <a:grpSpLocks/>
            </p:cNvGrpSpPr>
            <p:nvPr/>
          </p:nvGrpSpPr>
          <p:grpSpPr bwMode="auto">
            <a:xfrm>
              <a:off x="4459288" y="3765550"/>
              <a:ext cx="1030129" cy="1271549"/>
              <a:chOff x="6745288" y="3765550"/>
              <a:chExt cx="1030129" cy="1271549"/>
            </a:xfrm>
          </p:grpSpPr>
          <p:cxnSp>
            <p:nvCxnSpPr>
              <p:cNvPr id="27" name="AutoShape 37">
                <a:extLst>
                  <a:ext uri="{FF2B5EF4-FFF2-40B4-BE49-F238E27FC236}">
                    <a16:creationId xmlns:a16="http://schemas.microsoft.com/office/drawing/2014/main" id="{451E1F29-ADB5-4EC2-9D2E-E8D4FEB0DC02}"/>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8" name="Rectangle 7">
                <a:extLst>
                  <a:ext uri="{FF2B5EF4-FFF2-40B4-BE49-F238E27FC236}">
                    <a16:creationId xmlns:a16="http://schemas.microsoft.com/office/drawing/2014/main" id="{AC001767-35B9-4958-A3D5-22B72D6D6279}"/>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4" name="Oval 11">
              <a:extLst>
                <a:ext uri="{FF2B5EF4-FFF2-40B4-BE49-F238E27FC236}">
                  <a16:creationId xmlns:a16="http://schemas.microsoft.com/office/drawing/2014/main" id="{59E40F09-D094-459D-A4CE-EB47F5925C66}"/>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5" name="Oval 11">
              <a:extLst>
                <a:ext uri="{FF2B5EF4-FFF2-40B4-BE49-F238E27FC236}">
                  <a16:creationId xmlns:a16="http://schemas.microsoft.com/office/drawing/2014/main" id="{AD6EA9D9-434C-40FE-922B-725FAA0DB461}"/>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6" name="Oval 11">
              <a:extLst>
                <a:ext uri="{FF2B5EF4-FFF2-40B4-BE49-F238E27FC236}">
                  <a16:creationId xmlns:a16="http://schemas.microsoft.com/office/drawing/2014/main" id="{F0F6C7B7-D307-448E-9CBA-D850132C7204}"/>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2782039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b="1"/>
          </a:p>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Player P</a:t>
            </a:r>
            <a:r>
              <a:rPr lang="en-US" b="1" baseline="-25000"/>
              <a:t>1</a:t>
            </a:r>
            <a:r>
              <a:rPr lang="en-US" b="1"/>
              <a:t> wins the game against P</a:t>
            </a:r>
            <a:r>
              <a:rPr lang="en-US" b="1" baseline="-25000"/>
              <a:t>2</a:t>
            </a:r>
            <a:r>
              <a:rPr lang="en-US" b="1"/>
              <a:t> when: </a:t>
            </a:r>
            <a:endParaRPr/>
          </a:p>
          <a:p>
            <a:pPr marL="914400" lvl="1" indent="-355600" algn="l" rtl="0">
              <a:lnSpc>
                <a:spcPct val="100000"/>
              </a:lnSpc>
              <a:spcBef>
                <a:spcPts val="400"/>
              </a:spcBef>
              <a:spcAft>
                <a:spcPts val="0"/>
              </a:spcAft>
              <a:buSzPts val="2000"/>
              <a:buChar char="▪"/>
            </a:pPr>
            <a:r>
              <a:rPr lang="en-US"/>
              <a:t>One of P</a:t>
            </a:r>
            <a:r>
              <a:rPr lang="en-US" baseline="-25000"/>
              <a:t>1</a:t>
            </a:r>
            <a:r>
              <a:rPr lang="en-US"/>
              <a:t>’s pawns reaches the far side of the board, or</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cannot move because no legal move is possible. </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has no pawns left. </a:t>
            </a:r>
            <a:endParaRPr/>
          </a:p>
          <a:p>
            <a:pPr marL="101600" lvl="0" indent="0" algn="ctr" rtl="0">
              <a:lnSpc>
                <a:spcPct val="100000"/>
              </a:lnSpc>
              <a:spcBef>
                <a:spcPts val="400"/>
              </a:spcBef>
              <a:spcAft>
                <a:spcPts val="0"/>
              </a:spcAft>
              <a:buSzPts val="2000"/>
              <a:buNone/>
            </a:pPr>
            <a:r>
              <a:rPr lang="en-US" i="1"/>
              <a:t>(Invented by Martin Gardner in 1962, with learning “program” using match boxes.)</a:t>
            </a:r>
            <a:endParaRPr/>
          </a:p>
          <a:p>
            <a:pPr marL="914400" lvl="1" indent="-3302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89" name="Google Shape;189;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90" name="Google Shape;190;p1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91" name="Google Shape;191;p1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92" name="Google Shape;192;p19"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392BC187-0B50-4886-8DF8-DD571A4C94FF}"/>
              </a:ext>
            </a:extLst>
          </p:cNvPr>
          <p:cNvGrpSpPr/>
          <p:nvPr/>
        </p:nvGrpSpPr>
        <p:grpSpPr>
          <a:xfrm>
            <a:off x="1063796" y="1354933"/>
            <a:ext cx="4433243" cy="4202954"/>
            <a:chOff x="1155827" y="1731182"/>
            <a:chExt cx="3686840" cy="3305918"/>
          </a:xfrm>
        </p:grpSpPr>
        <p:sp>
          <p:nvSpPr>
            <p:cNvPr id="10" name="AutoShape 4">
              <a:extLst>
                <a:ext uri="{FF2B5EF4-FFF2-40B4-BE49-F238E27FC236}">
                  <a16:creationId xmlns:a16="http://schemas.microsoft.com/office/drawing/2014/main" id="{9C28AEC5-F6A8-4947-8E59-EBAC17CF9085}"/>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11" name="Group 60">
              <a:extLst>
                <a:ext uri="{FF2B5EF4-FFF2-40B4-BE49-F238E27FC236}">
                  <a16:creationId xmlns:a16="http://schemas.microsoft.com/office/drawing/2014/main" id="{8237A0E3-B055-478C-A556-3319F191F41E}"/>
                </a:ext>
              </a:extLst>
            </p:cNvPr>
            <p:cNvGrpSpPr>
              <a:grpSpLocks/>
            </p:cNvGrpSpPr>
            <p:nvPr/>
          </p:nvGrpSpPr>
          <p:grpSpPr bwMode="auto">
            <a:xfrm>
              <a:off x="1917829" y="3765550"/>
              <a:ext cx="523585" cy="1271549"/>
              <a:chOff x="1917829" y="3765550"/>
              <a:chExt cx="523585" cy="1271549"/>
            </a:xfrm>
          </p:grpSpPr>
          <p:cxnSp>
            <p:nvCxnSpPr>
              <p:cNvPr id="50" name="AutoShape 13">
                <a:extLst>
                  <a:ext uri="{FF2B5EF4-FFF2-40B4-BE49-F238E27FC236}">
                    <a16:creationId xmlns:a16="http://schemas.microsoft.com/office/drawing/2014/main" id="{ACD53CE5-004F-41D3-B8E9-D3E85582EEEB}"/>
                  </a:ext>
                </a:extLst>
              </p:cNvPr>
              <p:cNvCxnSpPr>
                <a:cxnSpLocks noChangeShapeType="1"/>
                <a:stCxn id="4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1" name="Rectangle 7">
                <a:extLst>
                  <a:ext uri="{FF2B5EF4-FFF2-40B4-BE49-F238E27FC236}">
                    <a16:creationId xmlns:a16="http://schemas.microsoft.com/office/drawing/2014/main" id="{7A4F649A-28D6-4AA4-A387-5A09CA0E391E}"/>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2" name="Group 61">
              <a:extLst>
                <a:ext uri="{FF2B5EF4-FFF2-40B4-BE49-F238E27FC236}">
                  <a16:creationId xmlns:a16="http://schemas.microsoft.com/office/drawing/2014/main" id="{02B73C06-9785-435B-A665-B0769805D32A}"/>
                </a:ext>
              </a:extLst>
            </p:cNvPr>
            <p:cNvGrpSpPr>
              <a:grpSpLocks/>
            </p:cNvGrpSpPr>
            <p:nvPr/>
          </p:nvGrpSpPr>
          <p:grpSpPr bwMode="auto">
            <a:xfrm>
              <a:off x="2173288" y="3765550"/>
              <a:ext cx="1030127" cy="1271549"/>
              <a:chOff x="2173288" y="3765550"/>
              <a:chExt cx="1030127" cy="1271549"/>
            </a:xfrm>
          </p:grpSpPr>
          <p:cxnSp>
            <p:nvCxnSpPr>
              <p:cNvPr id="48" name="AutoShape 17">
                <a:extLst>
                  <a:ext uri="{FF2B5EF4-FFF2-40B4-BE49-F238E27FC236}">
                    <a16:creationId xmlns:a16="http://schemas.microsoft.com/office/drawing/2014/main" id="{2D725B1C-B3C0-487F-B0F0-7CF6BD7C9D1A}"/>
                  </a:ext>
                </a:extLst>
              </p:cNvPr>
              <p:cNvCxnSpPr>
                <a:cxnSpLocks noChangeShapeType="1"/>
                <a:stCxn id="4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9" name="Rectangle 7">
                <a:extLst>
                  <a:ext uri="{FF2B5EF4-FFF2-40B4-BE49-F238E27FC236}">
                    <a16:creationId xmlns:a16="http://schemas.microsoft.com/office/drawing/2014/main" id="{3EC22F67-32FC-42F4-A273-2A1F95615571}"/>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5" name="Group 51">
              <a:extLst>
                <a:ext uri="{FF2B5EF4-FFF2-40B4-BE49-F238E27FC236}">
                  <a16:creationId xmlns:a16="http://schemas.microsoft.com/office/drawing/2014/main" id="{2AEA39FD-932A-4E03-B218-21431B27B4C9}"/>
                </a:ext>
              </a:extLst>
            </p:cNvPr>
            <p:cNvGrpSpPr>
              <a:grpSpLocks/>
            </p:cNvGrpSpPr>
            <p:nvPr/>
          </p:nvGrpSpPr>
          <p:grpSpPr bwMode="auto">
            <a:xfrm>
              <a:off x="1984377" y="2342050"/>
              <a:ext cx="2476498" cy="1423497"/>
              <a:chOff x="1984375" y="2342053"/>
              <a:chExt cx="2476498" cy="1423497"/>
            </a:xfrm>
          </p:grpSpPr>
          <p:sp>
            <p:nvSpPr>
              <p:cNvPr id="42" name="AutoShape 6">
                <a:extLst>
                  <a:ext uri="{FF2B5EF4-FFF2-40B4-BE49-F238E27FC236}">
                    <a16:creationId xmlns:a16="http://schemas.microsoft.com/office/drawing/2014/main" id="{D550FF53-DF67-42C4-9225-69AB736E11E6}"/>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3" name="AutoShape 7">
                <a:extLst>
                  <a:ext uri="{FF2B5EF4-FFF2-40B4-BE49-F238E27FC236}">
                    <a16:creationId xmlns:a16="http://schemas.microsoft.com/office/drawing/2014/main" id="{39D03404-D209-464A-950A-8F05A67A813F}"/>
                  </a:ext>
                </a:extLst>
              </p:cNvPr>
              <p:cNvCxnSpPr>
                <a:cxnSpLocks noChangeShapeType="1"/>
                <a:stCxn id="10" idx="3"/>
                <a:endCxn id="27"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6" name="AutoShape 9">
              <a:extLst>
                <a:ext uri="{FF2B5EF4-FFF2-40B4-BE49-F238E27FC236}">
                  <a16:creationId xmlns:a16="http://schemas.microsoft.com/office/drawing/2014/main" id="{CF8ED268-11F6-4BCF-A80A-C750B2B56DC5}"/>
                </a:ext>
              </a:extLst>
            </p:cNvPr>
            <p:cNvCxnSpPr>
              <a:cxnSpLocks noChangeShapeType="1"/>
              <a:stCxn id="4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7" name="Rectangle 7">
              <a:extLst>
                <a:ext uri="{FF2B5EF4-FFF2-40B4-BE49-F238E27FC236}">
                  <a16:creationId xmlns:a16="http://schemas.microsoft.com/office/drawing/2014/main" id="{668A0F12-669E-4CB6-9AE0-9E2DC61F957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8" name="AutoShape 21">
              <a:extLst>
                <a:ext uri="{FF2B5EF4-FFF2-40B4-BE49-F238E27FC236}">
                  <a16:creationId xmlns:a16="http://schemas.microsoft.com/office/drawing/2014/main" id="{EB5E0DFF-D7CC-44D8-AB85-B2B8B217BE11}"/>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9" name="Group 59">
              <a:extLst>
                <a:ext uri="{FF2B5EF4-FFF2-40B4-BE49-F238E27FC236}">
                  <a16:creationId xmlns:a16="http://schemas.microsoft.com/office/drawing/2014/main" id="{EDB046FB-3FB1-45AA-A6A9-00EB7CBE4605}"/>
                </a:ext>
              </a:extLst>
            </p:cNvPr>
            <p:cNvGrpSpPr>
              <a:grpSpLocks/>
            </p:cNvGrpSpPr>
            <p:nvPr/>
          </p:nvGrpSpPr>
          <p:grpSpPr bwMode="auto">
            <a:xfrm>
              <a:off x="4270375" y="2342050"/>
              <a:ext cx="381000" cy="1407625"/>
              <a:chOff x="4270375" y="2342051"/>
              <a:chExt cx="381000" cy="1407624"/>
            </a:xfrm>
          </p:grpSpPr>
          <p:sp>
            <p:nvSpPr>
              <p:cNvPr id="40" name="AutoShape 20">
                <a:extLst>
                  <a:ext uri="{FF2B5EF4-FFF2-40B4-BE49-F238E27FC236}">
                    <a16:creationId xmlns:a16="http://schemas.microsoft.com/office/drawing/2014/main" id="{D76BB1DB-E13C-41A0-9B7D-29848EA73DA4}"/>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1" name="AutoShape 21">
                <a:extLst>
                  <a:ext uri="{FF2B5EF4-FFF2-40B4-BE49-F238E27FC236}">
                    <a16:creationId xmlns:a16="http://schemas.microsoft.com/office/drawing/2014/main" id="{C69257E1-18EC-496B-8AA3-BF2056EC1D64}"/>
                  </a:ext>
                </a:extLst>
              </p:cNvPr>
              <p:cNvCxnSpPr>
                <a:cxnSpLocks noChangeShapeType="1"/>
                <a:stCxn id="10" idx="3"/>
                <a:endCxn id="25"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20" name="Group 58">
              <a:extLst>
                <a:ext uri="{FF2B5EF4-FFF2-40B4-BE49-F238E27FC236}">
                  <a16:creationId xmlns:a16="http://schemas.microsoft.com/office/drawing/2014/main" id="{AE0C0D57-1E55-4A59-9A94-B374FE835EDA}"/>
                </a:ext>
              </a:extLst>
            </p:cNvPr>
            <p:cNvGrpSpPr>
              <a:grpSpLocks/>
            </p:cNvGrpSpPr>
            <p:nvPr/>
          </p:nvGrpSpPr>
          <p:grpSpPr bwMode="auto">
            <a:xfrm>
              <a:off x="3441829" y="3765550"/>
              <a:ext cx="1017459" cy="1271550"/>
              <a:chOff x="3441829" y="3765550"/>
              <a:chExt cx="1017459" cy="1271550"/>
            </a:xfrm>
          </p:grpSpPr>
          <p:cxnSp>
            <p:nvCxnSpPr>
              <p:cNvPr id="37" name="AutoShape 23">
                <a:extLst>
                  <a:ext uri="{FF2B5EF4-FFF2-40B4-BE49-F238E27FC236}">
                    <a16:creationId xmlns:a16="http://schemas.microsoft.com/office/drawing/2014/main" id="{490EF098-5068-474E-80A8-81BF66AF115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8" name="Rectangle 7">
                <a:extLst>
                  <a:ext uri="{FF2B5EF4-FFF2-40B4-BE49-F238E27FC236}">
                    <a16:creationId xmlns:a16="http://schemas.microsoft.com/office/drawing/2014/main" id="{739A3AFC-9EBE-464C-81F4-154ABB310ADE}"/>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grpSp>
        <p:sp>
          <p:nvSpPr>
            <p:cNvPr id="25" name="Oval 11">
              <a:extLst>
                <a:ext uri="{FF2B5EF4-FFF2-40B4-BE49-F238E27FC236}">
                  <a16:creationId xmlns:a16="http://schemas.microsoft.com/office/drawing/2014/main" id="{15D42BAE-EF84-47E4-883C-449F8642F307}"/>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7" name="Oval 11">
              <a:extLst>
                <a:ext uri="{FF2B5EF4-FFF2-40B4-BE49-F238E27FC236}">
                  <a16:creationId xmlns:a16="http://schemas.microsoft.com/office/drawing/2014/main" id="{E06529BD-08C9-48AA-B2F0-22BF4CAD215D}"/>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cxnSp>
        <p:nvCxnSpPr>
          <p:cNvPr id="52" name="AutoShape 33">
            <a:extLst>
              <a:ext uri="{FF2B5EF4-FFF2-40B4-BE49-F238E27FC236}">
                <a16:creationId xmlns:a16="http://schemas.microsoft.com/office/drawing/2014/main" id="{F5E3A308-7C17-43E5-8253-A85E584E6359}"/>
              </a:ext>
            </a:extLst>
          </p:cNvPr>
          <p:cNvCxnSpPr>
            <a:cxnSpLocks noChangeShapeType="1"/>
          </p:cNvCxnSpPr>
          <p:nvPr/>
        </p:nvCxnSpPr>
        <p:spPr bwMode="auto">
          <a:xfrm flipH="1">
            <a:off x="5024477" y="3957599"/>
            <a:ext cx="11568" cy="1067763"/>
          </a:xfrm>
          <a:prstGeom prst="straightConnector1">
            <a:avLst/>
          </a:prstGeom>
          <a:noFill/>
          <a:ln w="19050">
            <a:solidFill>
              <a:schemeClr val="tx1"/>
            </a:solidFill>
            <a:prstDash val="dash"/>
            <a:round/>
            <a:headEnd/>
            <a:tailEnd type="triangle" w="lg" len="lg"/>
          </a:ln>
        </p:spPr>
      </p:cxnSp>
      <p:cxnSp>
        <p:nvCxnSpPr>
          <p:cNvPr id="54" name="AutoShape 33">
            <a:extLst>
              <a:ext uri="{FF2B5EF4-FFF2-40B4-BE49-F238E27FC236}">
                <a16:creationId xmlns:a16="http://schemas.microsoft.com/office/drawing/2014/main" id="{3E323A2C-3C36-44BD-A810-81E005E68333}"/>
              </a:ext>
            </a:extLst>
          </p:cNvPr>
          <p:cNvCxnSpPr>
            <a:cxnSpLocks noChangeShapeType="1"/>
            <a:stCxn id="25" idx="4"/>
          </p:cNvCxnSpPr>
          <p:nvPr/>
        </p:nvCxnSpPr>
        <p:spPr bwMode="auto">
          <a:xfrm>
            <a:off x="5053779" y="3941307"/>
            <a:ext cx="885057" cy="1025278"/>
          </a:xfrm>
          <a:prstGeom prst="straightConnector1">
            <a:avLst/>
          </a:prstGeom>
          <a:noFill/>
          <a:ln w="19050">
            <a:solidFill>
              <a:schemeClr val="tx1"/>
            </a:solidFill>
            <a:prstDash val="dash"/>
            <a:round/>
            <a:headEnd/>
            <a:tailEnd type="triangle" w="lg" len="lg"/>
          </a:ln>
        </p:spPr>
      </p:cxnSp>
      <p:pic>
        <p:nvPicPr>
          <p:cNvPr id="8" name="Picture 7">
            <a:extLst>
              <a:ext uri="{FF2B5EF4-FFF2-40B4-BE49-F238E27FC236}">
                <a16:creationId xmlns:a16="http://schemas.microsoft.com/office/drawing/2014/main" id="{25569E65-48AE-4946-B76A-6EB5C63B3A30}"/>
              </a:ext>
            </a:extLst>
          </p:cNvPr>
          <p:cNvPicPr>
            <a:picLocks noChangeAspect="1"/>
          </p:cNvPicPr>
          <p:nvPr/>
        </p:nvPicPr>
        <p:blipFill>
          <a:blip r:embed="rId4"/>
          <a:stretch>
            <a:fillRect/>
          </a:stretch>
        </p:blipFill>
        <p:spPr>
          <a:xfrm>
            <a:off x="6534601" y="1959392"/>
            <a:ext cx="4412381" cy="2939215"/>
          </a:xfrm>
          <a:prstGeom prst="rect">
            <a:avLst/>
          </a:prstGeom>
        </p:spPr>
      </p:pic>
    </p:spTree>
    <p:extLst>
      <p:ext uri="{BB962C8B-B14F-4D97-AF65-F5344CB8AC3E}">
        <p14:creationId xmlns:p14="http://schemas.microsoft.com/office/powerpoint/2010/main" val="30548656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27">
            <a:extLst>
              <a:ext uri="{FF2B5EF4-FFF2-40B4-BE49-F238E27FC236}">
                <a16:creationId xmlns:a16="http://schemas.microsoft.com/office/drawing/2014/main" id="{87D90C98-F520-4AF5-835B-CB036E0217F0}"/>
              </a:ext>
            </a:extLst>
          </p:cNvPr>
          <p:cNvSpPr>
            <a:spLocks noChangeArrowheads="1"/>
          </p:cNvSpPr>
          <p:nvPr/>
        </p:nvSpPr>
        <p:spPr bwMode="auto">
          <a:xfrm>
            <a:off x="2243037" y="1285442"/>
            <a:ext cx="754106" cy="552722"/>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0" name="AutoShape 28">
            <a:extLst>
              <a:ext uri="{FF2B5EF4-FFF2-40B4-BE49-F238E27FC236}">
                <a16:creationId xmlns:a16="http://schemas.microsoft.com/office/drawing/2014/main" id="{CC57A5D0-8C72-428D-8745-F04CE2E5CFC6}"/>
              </a:ext>
            </a:extLst>
          </p:cNvPr>
          <p:cNvCxnSpPr>
            <a:cxnSpLocks noChangeShapeType="1"/>
            <a:stCxn id="9" idx="3"/>
            <a:endCxn id="12" idx="0"/>
          </p:cNvCxnSpPr>
          <p:nvPr/>
        </p:nvCxnSpPr>
        <p:spPr bwMode="auto">
          <a:xfrm flipH="1">
            <a:off x="2159664" y="1838164"/>
            <a:ext cx="460426" cy="500131"/>
          </a:xfrm>
          <a:prstGeom prst="straightConnector1">
            <a:avLst/>
          </a:prstGeom>
          <a:noFill/>
          <a:ln w="9525">
            <a:solidFill>
              <a:schemeClr val="tx1"/>
            </a:solidFill>
            <a:round/>
            <a:headEnd/>
            <a:tailEnd type="triangle" w="med" len="med"/>
          </a:ln>
        </p:spPr>
      </p:cxnSp>
      <p:cxnSp>
        <p:nvCxnSpPr>
          <p:cNvPr id="11" name="AutoShape 29">
            <a:extLst>
              <a:ext uri="{FF2B5EF4-FFF2-40B4-BE49-F238E27FC236}">
                <a16:creationId xmlns:a16="http://schemas.microsoft.com/office/drawing/2014/main" id="{EAF0CCA9-6424-4DF1-8B9E-119CA0FB553A}"/>
              </a:ext>
            </a:extLst>
          </p:cNvPr>
          <p:cNvCxnSpPr>
            <a:cxnSpLocks noChangeShapeType="1"/>
            <a:stCxn id="9" idx="3"/>
            <a:endCxn id="13" idx="0"/>
          </p:cNvCxnSpPr>
          <p:nvPr/>
        </p:nvCxnSpPr>
        <p:spPr bwMode="auto">
          <a:xfrm>
            <a:off x="2620090" y="1838164"/>
            <a:ext cx="455699" cy="500131"/>
          </a:xfrm>
          <a:prstGeom prst="straightConnector1">
            <a:avLst/>
          </a:prstGeom>
          <a:noFill/>
          <a:ln w="9525">
            <a:solidFill>
              <a:schemeClr val="tx1"/>
            </a:solidFill>
            <a:round/>
            <a:headEnd/>
            <a:tailEnd type="triangle" w="med" len="med"/>
          </a:ln>
        </p:spPr>
      </p:cxnSp>
      <p:sp>
        <p:nvSpPr>
          <p:cNvPr id="12" name="Oval 34">
            <a:extLst>
              <a:ext uri="{FF2B5EF4-FFF2-40B4-BE49-F238E27FC236}">
                <a16:creationId xmlns:a16="http://schemas.microsoft.com/office/drawing/2014/main" id="{0FD2321E-456D-4B48-8C0D-37813F70254E}"/>
              </a:ext>
            </a:extLst>
          </p:cNvPr>
          <p:cNvSpPr>
            <a:spLocks noChangeArrowheads="1"/>
          </p:cNvSpPr>
          <p:nvPr/>
        </p:nvSpPr>
        <p:spPr bwMode="auto">
          <a:xfrm>
            <a:off x="1818408" y="2338295"/>
            <a:ext cx="682512" cy="6218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3" name="Oval 35">
            <a:extLst>
              <a:ext uri="{FF2B5EF4-FFF2-40B4-BE49-F238E27FC236}">
                <a16:creationId xmlns:a16="http://schemas.microsoft.com/office/drawing/2014/main" id="{58869EAB-2B35-4F51-9C46-F9526C2183A9}"/>
              </a:ext>
            </a:extLst>
          </p:cNvPr>
          <p:cNvSpPr>
            <a:spLocks noChangeArrowheads="1"/>
          </p:cNvSpPr>
          <p:nvPr/>
        </p:nvSpPr>
        <p:spPr bwMode="auto">
          <a:xfrm>
            <a:off x="2734534" y="2338295"/>
            <a:ext cx="682510" cy="625306"/>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4" name="AutoShape 43">
            <a:extLst>
              <a:ext uri="{FF2B5EF4-FFF2-40B4-BE49-F238E27FC236}">
                <a16:creationId xmlns:a16="http://schemas.microsoft.com/office/drawing/2014/main" id="{5E6DE1A5-2CB5-4EC8-BE49-01500A5224A4}"/>
              </a:ext>
            </a:extLst>
          </p:cNvPr>
          <p:cNvCxnSpPr>
            <a:cxnSpLocks noChangeShapeType="1"/>
            <a:stCxn id="12" idx="4"/>
            <a:endCxn id="29" idx="0"/>
          </p:cNvCxnSpPr>
          <p:nvPr/>
        </p:nvCxnSpPr>
        <p:spPr bwMode="auto">
          <a:xfrm>
            <a:off x="2159664" y="2960145"/>
            <a:ext cx="390605" cy="596801"/>
          </a:xfrm>
          <a:prstGeom prst="straightConnector1">
            <a:avLst/>
          </a:prstGeom>
          <a:noFill/>
          <a:ln w="9525">
            <a:solidFill>
              <a:schemeClr val="tx1"/>
            </a:solidFill>
            <a:round/>
            <a:headEnd/>
            <a:tailEnd type="triangle" w="med" len="med"/>
          </a:ln>
        </p:spPr>
      </p:cxnSp>
      <p:sp>
        <p:nvSpPr>
          <p:cNvPr id="15" name="Line 44">
            <a:extLst>
              <a:ext uri="{FF2B5EF4-FFF2-40B4-BE49-F238E27FC236}">
                <a16:creationId xmlns:a16="http://schemas.microsoft.com/office/drawing/2014/main" id="{9ACCF3E0-CA09-4A8A-89A4-C97D44B47B45}"/>
              </a:ext>
            </a:extLst>
          </p:cNvPr>
          <p:cNvSpPr>
            <a:spLocks noChangeShapeType="1"/>
          </p:cNvSpPr>
          <p:nvPr/>
        </p:nvSpPr>
        <p:spPr bwMode="auto">
          <a:xfrm flipH="1">
            <a:off x="1707953" y="2959180"/>
            <a:ext cx="428869" cy="599674"/>
          </a:xfrm>
          <a:prstGeom prst="line">
            <a:avLst/>
          </a:prstGeom>
          <a:noFill/>
          <a:ln w="9525">
            <a:solidFill>
              <a:schemeClr val="tx1"/>
            </a:solidFill>
            <a:round/>
            <a:headEnd/>
            <a:tailEnd type="triangle" w="med" len="med"/>
          </a:ln>
        </p:spPr>
        <p:txBody>
          <a:bodyPr/>
          <a:lstStyle/>
          <a:p>
            <a:endParaRPr lang="en-US" sz="1800">
              <a:latin typeface="Open Sans" panose="020B0604020202020204" charset="0"/>
              <a:ea typeface="Open Sans" panose="020B0604020202020204" charset="0"/>
              <a:cs typeface="Open Sans" panose="020B0604020202020204" charset="0"/>
            </a:endParaRPr>
          </a:p>
        </p:txBody>
      </p:sp>
      <p:cxnSp>
        <p:nvCxnSpPr>
          <p:cNvPr id="17" name="AutoShape 47">
            <a:extLst>
              <a:ext uri="{FF2B5EF4-FFF2-40B4-BE49-F238E27FC236}">
                <a16:creationId xmlns:a16="http://schemas.microsoft.com/office/drawing/2014/main" id="{5273DCA0-9371-4C2A-93D5-FF1C3551EBDE}"/>
              </a:ext>
            </a:extLst>
          </p:cNvPr>
          <p:cNvCxnSpPr>
            <a:cxnSpLocks noChangeShapeType="1"/>
          </p:cNvCxnSpPr>
          <p:nvPr/>
        </p:nvCxnSpPr>
        <p:spPr bwMode="auto">
          <a:xfrm>
            <a:off x="1825826" y="3976809"/>
            <a:ext cx="96561" cy="257501"/>
          </a:xfrm>
          <a:prstGeom prst="straightConnector1">
            <a:avLst/>
          </a:prstGeom>
          <a:noFill/>
          <a:ln w="9525">
            <a:solidFill>
              <a:schemeClr val="tx1"/>
            </a:solidFill>
            <a:round/>
            <a:headEnd/>
            <a:tailEnd type="triangle" w="med" len="med"/>
          </a:ln>
        </p:spPr>
      </p:cxnSp>
      <p:sp>
        <p:nvSpPr>
          <p:cNvPr id="22" name="TextBox 33">
            <a:extLst>
              <a:ext uri="{FF2B5EF4-FFF2-40B4-BE49-F238E27FC236}">
                <a16:creationId xmlns:a16="http://schemas.microsoft.com/office/drawing/2014/main" id="{29EE5935-839E-422A-963C-C8BCACFE097A}"/>
              </a:ext>
            </a:extLst>
          </p:cNvPr>
          <p:cNvSpPr txBox="1">
            <a:spLocks noChangeArrowheads="1"/>
          </p:cNvSpPr>
          <p:nvPr/>
        </p:nvSpPr>
        <p:spPr bwMode="auto">
          <a:xfrm>
            <a:off x="2824937" y="3634653"/>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3" name="TextBox 34">
            <a:extLst>
              <a:ext uri="{FF2B5EF4-FFF2-40B4-BE49-F238E27FC236}">
                <a16:creationId xmlns:a16="http://schemas.microsoft.com/office/drawing/2014/main" id="{00531A01-B2F0-481E-8012-02C747D656F2}"/>
              </a:ext>
            </a:extLst>
          </p:cNvPr>
          <p:cNvSpPr txBox="1">
            <a:spLocks noChangeArrowheads="1"/>
          </p:cNvSpPr>
          <p:nvPr/>
        </p:nvSpPr>
        <p:spPr bwMode="auto">
          <a:xfrm>
            <a:off x="3176423" y="4990236"/>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4" name="Rectangle 23">
            <a:extLst>
              <a:ext uri="{FF2B5EF4-FFF2-40B4-BE49-F238E27FC236}">
                <a16:creationId xmlns:a16="http://schemas.microsoft.com/office/drawing/2014/main" id="{80158728-18DC-4ACC-BE92-62398F1E2678}"/>
              </a:ext>
            </a:extLst>
          </p:cNvPr>
          <p:cNvSpPr/>
          <p:nvPr/>
        </p:nvSpPr>
        <p:spPr>
          <a:xfrm>
            <a:off x="1519499" y="4893292"/>
            <a:ext cx="727045" cy="466276"/>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492</a:t>
            </a:r>
          </a:p>
        </p:txBody>
      </p:sp>
      <p:sp>
        <p:nvSpPr>
          <p:cNvPr id="25" name="Rectangle 38">
            <a:extLst>
              <a:ext uri="{FF2B5EF4-FFF2-40B4-BE49-F238E27FC236}">
                <a16:creationId xmlns:a16="http://schemas.microsoft.com/office/drawing/2014/main" id="{2E44BE86-A629-45A2-8581-61A894633DF3}"/>
              </a:ext>
            </a:extLst>
          </p:cNvPr>
          <p:cNvSpPr>
            <a:spLocks noChangeArrowheads="1"/>
          </p:cNvSpPr>
          <p:nvPr/>
        </p:nvSpPr>
        <p:spPr bwMode="auto">
          <a:xfrm>
            <a:off x="2370890" y="4893292"/>
            <a:ext cx="727045" cy="466276"/>
          </a:xfrm>
          <a:prstGeom prst="rect">
            <a:avLst/>
          </a:prstGeom>
          <a:solidFill>
            <a:srgbClr val="E8D1FF"/>
          </a:solidFill>
          <a:ln w="9525">
            <a:solidFill>
              <a:schemeClr val="tx1"/>
            </a:solidFill>
            <a:round/>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362</a:t>
            </a:r>
          </a:p>
        </p:txBody>
      </p:sp>
      <p:sp>
        <p:nvSpPr>
          <p:cNvPr id="27" name="Freeform 42">
            <a:extLst>
              <a:ext uri="{FF2B5EF4-FFF2-40B4-BE49-F238E27FC236}">
                <a16:creationId xmlns:a16="http://schemas.microsoft.com/office/drawing/2014/main" id="{D2B3D0AC-6EA9-4CDB-A5BC-850694168593}"/>
              </a:ext>
            </a:extLst>
          </p:cNvPr>
          <p:cNvSpPr/>
          <p:nvPr/>
        </p:nvSpPr>
        <p:spPr>
          <a:xfrm>
            <a:off x="1560020" y="4010184"/>
            <a:ext cx="330199" cy="906185"/>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Open Sans" panose="020B0604020202020204" charset="0"/>
              <a:ea typeface="Open Sans" panose="020B0604020202020204" charset="0"/>
              <a:cs typeface="Open Sans" panose="020B0604020202020204" charset="0"/>
            </a:endParaRPr>
          </a:p>
        </p:txBody>
      </p:sp>
      <p:sp>
        <p:nvSpPr>
          <p:cNvPr id="28" name="Rectangle 27">
            <a:extLst>
              <a:ext uri="{FF2B5EF4-FFF2-40B4-BE49-F238E27FC236}">
                <a16:creationId xmlns:a16="http://schemas.microsoft.com/office/drawing/2014/main" id="{292524A3-55BC-4746-95AB-927E7B277F51}"/>
              </a:ext>
            </a:extLst>
          </p:cNvPr>
          <p:cNvSpPr/>
          <p:nvPr/>
        </p:nvSpPr>
        <p:spPr>
          <a:xfrm>
            <a:off x="1400242" y="3573834"/>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400</a:t>
            </a:r>
          </a:p>
        </p:txBody>
      </p:sp>
      <p:sp>
        <p:nvSpPr>
          <p:cNvPr id="29" name="Rectangle 28">
            <a:extLst>
              <a:ext uri="{FF2B5EF4-FFF2-40B4-BE49-F238E27FC236}">
                <a16:creationId xmlns:a16="http://schemas.microsoft.com/office/drawing/2014/main" id="{A422EE7D-D4E8-4C2D-8739-B13128DEA3E2}"/>
              </a:ext>
            </a:extLst>
          </p:cNvPr>
          <p:cNvSpPr/>
          <p:nvPr/>
        </p:nvSpPr>
        <p:spPr>
          <a:xfrm>
            <a:off x="2268567" y="3556946"/>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300</a:t>
            </a:r>
          </a:p>
        </p:txBody>
      </p:sp>
      <p:sp>
        <p:nvSpPr>
          <p:cNvPr id="30" name="Rounded Rectangular Callout 41">
            <a:extLst>
              <a:ext uri="{FF2B5EF4-FFF2-40B4-BE49-F238E27FC236}">
                <a16:creationId xmlns:a16="http://schemas.microsoft.com/office/drawing/2014/main" id="{8661BE7C-E666-45D5-8EE6-A806F456EBA8}"/>
              </a:ext>
            </a:extLst>
          </p:cNvPr>
          <p:cNvSpPr/>
          <p:nvPr/>
        </p:nvSpPr>
        <p:spPr>
          <a:xfrm>
            <a:off x="4794636" y="4105559"/>
            <a:ext cx="5431631" cy="1398828"/>
          </a:xfrm>
          <a:prstGeom prst="wedgeRoundRectCallout">
            <a:avLst>
              <a:gd name="adj1" fmla="val -62363"/>
              <a:gd name="adj2" fmla="val 20088"/>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Open Sans" panose="020B0604020202020204" charset="0"/>
                <a:ea typeface="Open Sans" panose="020B0604020202020204" charset="0"/>
                <a:cs typeface="Open Sans" panose="020B0604020202020204" charset="0"/>
              </a:rPr>
              <a:t>Estimate of true </a:t>
            </a:r>
            <a:r>
              <a:rPr lang="en-US" sz="1800" dirty="0" err="1">
                <a:latin typeface="Open Sans" panose="020B0604020202020204" charset="0"/>
                <a:ea typeface="Open Sans" panose="020B0604020202020204" charset="0"/>
                <a:cs typeface="Open Sans" panose="020B0604020202020204" charset="0"/>
              </a:rPr>
              <a:t>expectimax</a:t>
            </a:r>
            <a:r>
              <a:rPr lang="en-US" sz="1800" dirty="0">
                <a:latin typeface="Open Sans" panose="020B0604020202020204" charset="0"/>
                <a:ea typeface="Open Sans" panose="020B0604020202020204" charset="0"/>
                <a:cs typeface="Open Sans" panose="020B0604020202020204" charset="0"/>
              </a:rPr>
              <a:t> value (which would require a lot of work to compute)</a:t>
            </a:r>
          </a:p>
        </p:txBody>
      </p:sp>
      <p:cxnSp>
        <p:nvCxnSpPr>
          <p:cNvPr id="52" name="AutoShape 47">
            <a:extLst>
              <a:ext uri="{FF2B5EF4-FFF2-40B4-BE49-F238E27FC236}">
                <a16:creationId xmlns:a16="http://schemas.microsoft.com/office/drawing/2014/main" id="{309C3071-0396-4063-A44D-206DBCDEF7E6}"/>
              </a:ext>
            </a:extLst>
          </p:cNvPr>
          <p:cNvCxnSpPr>
            <a:cxnSpLocks noChangeShapeType="1"/>
          </p:cNvCxnSpPr>
          <p:nvPr/>
        </p:nvCxnSpPr>
        <p:spPr bwMode="auto">
          <a:xfrm>
            <a:off x="2628292" y="3994883"/>
            <a:ext cx="96561" cy="257501"/>
          </a:xfrm>
          <a:prstGeom prst="straightConnector1">
            <a:avLst/>
          </a:prstGeom>
          <a:noFill/>
          <a:ln w="9525">
            <a:solidFill>
              <a:schemeClr val="tx1"/>
            </a:solidFill>
            <a:round/>
            <a:headEnd/>
            <a:tailEnd type="triangle" w="med" len="med"/>
          </a:ln>
        </p:spPr>
      </p:cxnSp>
      <p:cxnSp>
        <p:nvCxnSpPr>
          <p:cNvPr id="53" name="AutoShape 47">
            <a:extLst>
              <a:ext uri="{FF2B5EF4-FFF2-40B4-BE49-F238E27FC236}">
                <a16:creationId xmlns:a16="http://schemas.microsoft.com/office/drawing/2014/main" id="{4DAA2599-5308-4D7F-9457-3B16E7389A87}"/>
              </a:ext>
            </a:extLst>
          </p:cNvPr>
          <p:cNvCxnSpPr>
            <a:cxnSpLocks noChangeShapeType="1"/>
          </p:cNvCxnSpPr>
          <p:nvPr/>
        </p:nvCxnSpPr>
        <p:spPr bwMode="auto">
          <a:xfrm flipH="1">
            <a:off x="2392017" y="4004893"/>
            <a:ext cx="104120" cy="257501"/>
          </a:xfrm>
          <a:prstGeom prst="straightConnector1">
            <a:avLst/>
          </a:prstGeom>
          <a:noFill/>
          <a:ln w="9525">
            <a:solidFill>
              <a:schemeClr val="tx1"/>
            </a:solidFill>
            <a:round/>
            <a:headEnd/>
            <a:tailEnd type="triangle" w="med" len="med"/>
          </a:ln>
        </p:spPr>
      </p:cxnSp>
    </p:spTree>
    <p:extLst>
      <p:ext uri="{BB962C8B-B14F-4D97-AF65-F5344CB8AC3E}">
        <p14:creationId xmlns:p14="http://schemas.microsoft.com/office/powerpoint/2010/main" val="36344736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67922F5-177E-44B1-9D4D-98CBBA709ECE}"/>
              </a:ext>
            </a:extLst>
          </p:cNvPr>
          <p:cNvPicPr>
            <a:picLocks noChangeAspect="1"/>
          </p:cNvPicPr>
          <p:nvPr/>
        </p:nvPicPr>
        <p:blipFill>
          <a:blip r:embed="rId4"/>
          <a:stretch>
            <a:fillRect/>
          </a:stretch>
        </p:blipFill>
        <p:spPr>
          <a:xfrm>
            <a:off x="2324473" y="1137177"/>
            <a:ext cx="6705600" cy="5026745"/>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3144529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8344275" cy="5072198"/>
              </a:xfrm>
              <a:prstGeom prst="rect">
                <a:avLst/>
              </a:prstGeom>
              <a:noFill/>
              <a:ln>
                <a:noFill/>
              </a:ln>
            </p:spPr>
            <p:txBody>
              <a:bodyPr spcFirstLastPara="1" wrap="square" lIns="91425" tIns="45700" rIns="91425" bIns="45700" anchor="t" anchorCtr="0">
                <a:normAutofit/>
              </a:bodyPr>
              <a:lstStyle/>
              <a:p>
                <a:pPr>
                  <a:lnSpc>
                    <a:spcPct val="80000"/>
                  </a:lnSpc>
                </a:pPr>
                <a:r>
                  <a:rPr lang="en-US" sz="1800" dirty="0"/>
                  <a:t>A </a:t>
                </a:r>
                <a:r>
                  <a:rPr lang="en-US" sz="1800" dirty="0">
                    <a:solidFill>
                      <a:srgbClr val="CC0000"/>
                    </a:solidFill>
                  </a:rPr>
                  <a:t>random variable</a:t>
                </a:r>
                <a:r>
                  <a:rPr lang="en-US" sz="1800" dirty="0"/>
                  <a:t> represents an event whose outcome is unknown</a:t>
                </a:r>
              </a:p>
              <a:p>
                <a:pPr>
                  <a:lnSpc>
                    <a:spcPct val="80000"/>
                  </a:lnSpc>
                </a:pPr>
                <a:r>
                  <a:rPr lang="en-US" sz="1800" dirty="0"/>
                  <a:t>A </a:t>
                </a:r>
                <a:r>
                  <a:rPr lang="en-US" sz="1800" dirty="0">
                    <a:solidFill>
                      <a:srgbClr val="CC0000"/>
                    </a:solidFill>
                  </a:rPr>
                  <a:t>probability distribution</a:t>
                </a:r>
                <a:r>
                  <a:rPr lang="en-US" sz="1800" dirty="0"/>
                  <a:t> is an assignment of weights to outcomes</a:t>
                </a:r>
              </a:p>
              <a:p>
                <a:pPr>
                  <a:lnSpc>
                    <a:spcPct val="80000"/>
                  </a:lnSpc>
                </a:pPr>
                <a:endParaRPr lang="en-US" sz="1800" dirty="0"/>
              </a:p>
              <a:p>
                <a:pPr>
                  <a:lnSpc>
                    <a:spcPct val="80000"/>
                  </a:lnSpc>
                </a:pPr>
                <a:r>
                  <a:rPr lang="en-US" sz="1800" dirty="0"/>
                  <a:t>Example: Traffic on freeway</a:t>
                </a:r>
              </a:p>
              <a:p>
                <a:pPr lvl="1">
                  <a:lnSpc>
                    <a:spcPct val="80000"/>
                  </a:lnSpc>
                </a:pPr>
                <a:r>
                  <a:rPr lang="en-US" sz="1600" dirty="0"/>
                  <a:t>Random variable: T = whether there’s traffic</a:t>
                </a:r>
              </a:p>
              <a:p>
                <a:pPr lvl="1">
                  <a:lnSpc>
                    <a:spcPct val="80000"/>
                  </a:lnSpc>
                </a:pPr>
                <a:r>
                  <a:rPr lang="en-US" sz="1600" dirty="0"/>
                  <a:t>Outcomes: T in {none, light, heavy}</a:t>
                </a:r>
              </a:p>
              <a:p>
                <a:pPr lvl="1">
                  <a:lnSpc>
                    <a:spcPct val="80000"/>
                  </a:lnSpc>
                </a:pPr>
                <a:r>
                  <a:rPr lang="en-US" sz="1600" dirty="0"/>
                  <a:t>Distribution: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none</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light</m:t>
                        </m:r>
                      </m:e>
                    </m:d>
                    <m:r>
                      <a:rPr lang="en-US" sz="1600" i="1">
                        <a:latin typeface="Cambria Math" panose="02040503050406030204" pitchFamily="18" charset="0"/>
                      </a:rPr>
                      <m:t>=0.</m:t>
                    </m:r>
                    <m:r>
                      <a:rPr lang="en-US" sz="1600" b="0" i="1" smtClean="0">
                        <a:latin typeface="Cambria Math" panose="02040503050406030204" pitchFamily="18" charset="0"/>
                      </a:rPr>
                      <m:t>50</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e>
                    </m:d>
                    <m:r>
                      <a:rPr lang="en-US" sz="1600" i="1">
                        <a:latin typeface="Cambria Math" panose="02040503050406030204" pitchFamily="18" charset="0"/>
                      </a:rPr>
                      <m:t>=0.25</m:t>
                    </m:r>
                  </m:oMath>
                </a14:m>
                <a:endParaRPr lang="en-US" sz="1600" dirty="0"/>
              </a:p>
              <a:p>
                <a:pPr>
                  <a:lnSpc>
                    <a:spcPct val="80000"/>
                  </a:lnSpc>
                </a:pPr>
                <a:endParaRPr lang="en-US" sz="1800" dirty="0"/>
              </a:p>
              <a:p>
                <a:pPr>
                  <a:lnSpc>
                    <a:spcPct val="80000"/>
                  </a:lnSpc>
                </a:pPr>
                <a:r>
                  <a:rPr lang="en-US" sz="1800" dirty="0"/>
                  <a:t>Some laws of probability (more later):</a:t>
                </a:r>
              </a:p>
              <a:p>
                <a:pPr lvl="1">
                  <a:lnSpc>
                    <a:spcPct val="80000"/>
                  </a:lnSpc>
                </a:pPr>
                <a:r>
                  <a:rPr lang="en-US" sz="1600" dirty="0"/>
                  <a:t>Probabilities are always non-negative</a:t>
                </a:r>
              </a:p>
              <a:p>
                <a:pPr lvl="1">
                  <a:lnSpc>
                    <a:spcPct val="80000"/>
                  </a:lnSpc>
                </a:pPr>
                <a:r>
                  <a:rPr lang="en-US" sz="1600" dirty="0"/>
                  <a:t>Probabilities over all possible outcomes sum to one</a:t>
                </a:r>
              </a:p>
              <a:p>
                <a:pPr>
                  <a:lnSpc>
                    <a:spcPct val="80000"/>
                  </a:lnSpc>
                </a:pPr>
                <a:endParaRPr lang="en-US" sz="1800" dirty="0"/>
              </a:p>
              <a:p>
                <a:pPr>
                  <a:lnSpc>
                    <a:spcPct val="80000"/>
                  </a:lnSpc>
                </a:pPr>
                <a:r>
                  <a:rPr lang="en-US" sz="1800" dirty="0"/>
                  <a:t>As we get more evidence, probabilities may change:</a:t>
                </a:r>
              </a:p>
              <a:p>
                <a:pPr lvl="1">
                  <a:lnSpc>
                    <a:spcPct val="80000"/>
                  </a:lnSpc>
                </a:pP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heavy</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r>
                          <a:rPr lang="en-US" sz="1600" b="0" i="1" smtClean="0">
                            <a:latin typeface="Cambria Math" panose="02040503050406030204" pitchFamily="18" charset="0"/>
                          </a:rPr>
                          <m:t> | </m:t>
                        </m:r>
                        <m:r>
                          <m:rPr>
                            <m:nor/>
                          </m:rPr>
                          <a:rPr lang="en-US" sz="1600" b="0" i="0" smtClean="0">
                            <a:latin typeface="Cambria Math" panose="02040503050406030204" pitchFamily="18" charset="0"/>
                          </a:rPr>
                          <m:t>Hour</m:t>
                        </m:r>
                        <m:r>
                          <a:rPr lang="en-US" sz="1600" b="0" i="1" smtClean="0">
                            <a:latin typeface="Cambria Math" panose="02040503050406030204" pitchFamily="18" charset="0"/>
                          </a:rPr>
                          <m:t>=</m:t>
                        </m:r>
                        <m:r>
                          <m:rPr>
                            <m:nor/>
                          </m:rPr>
                          <a:rPr lang="en-US" sz="1600" b="0" i="0" smtClean="0">
                            <a:latin typeface="Cambria Math" panose="02040503050406030204" pitchFamily="18" charset="0"/>
                          </a:rPr>
                          <m:t>8</m:t>
                        </m:r>
                        <m:r>
                          <m:rPr>
                            <m:nor/>
                          </m:rPr>
                          <a:rPr lang="en-US" sz="1600" b="0" i="0" smtClean="0">
                            <a:latin typeface="Cambria Math" panose="02040503050406030204" pitchFamily="18" charset="0"/>
                          </a:rPr>
                          <m:t>am</m:t>
                        </m:r>
                      </m:e>
                    </m:d>
                    <m:r>
                      <a:rPr lang="en-US" sz="1600" i="1">
                        <a:latin typeface="Cambria Math" panose="02040503050406030204" pitchFamily="18" charset="0"/>
                      </a:rPr>
                      <m:t>=</m:t>
                    </m:r>
                    <m:r>
                      <a:rPr lang="en-US" sz="1600" b="0" i="1" smtClean="0">
                        <a:latin typeface="Cambria Math" panose="02040503050406030204" pitchFamily="18" charset="0"/>
                      </a:rPr>
                      <m:t>0.60</m:t>
                    </m:r>
                  </m:oMath>
                </a14:m>
                <a:endParaRPr lang="en-US" sz="1600" dirty="0"/>
              </a:p>
              <a:p>
                <a:pPr lvl="1">
                  <a:lnSpc>
                    <a:spcPct val="80000"/>
                  </a:lnSpc>
                </a:pPr>
                <a:r>
                  <a:rPr lang="en-US" sz="1600" dirty="0"/>
                  <a:t>We’ll talk about methods for reasoning and updating probabilities later</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8344275" cy="5072198"/>
              </a:xfrm>
              <a:prstGeom prst="rect">
                <a:avLst/>
              </a:prstGeom>
              <a:blipFill>
                <a:blip r:embed="rId3"/>
                <a:stretch>
                  <a:fillRect/>
                </a:stretch>
              </a:blipFill>
              <a:ln>
                <a:noFill/>
              </a:ln>
            </p:spPr>
            <p:txBody>
              <a:bodyPr/>
              <a:lstStyle/>
              <a:p>
                <a:r>
                  <a:rPr lang="en-US">
                    <a:noFill/>
                  </a:rPr>
                  <a:t> </a:t>
                </a:r>
              </a:p>
            </p:txBody>
          </p:sp>
        </mc:Fallback>
      </mc:AlternateContent>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 name="Picture 6">
            <a:extLst>
              <a:ext uri="{FF2B5EF4-FFF2-40B4-BE49-F238E27FC236}">
                <a16:creationId xmlns:a16="http://schemas.microsoft.com/office/drawing/2014/main" id="{E28E0828-7F3C-41E2-934A-8C1C476B76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21370" y="2955967"/>
            <a:ext cx="1247054" cy="11763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id="{88FF57B6-BAAA-47D2-9EDE-2CA2F847330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56119" y="1687115"/>
            <a:ext cx="1151700" cy="119776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7">
            <a:extLst>
              <a:ext uri="{FF2B5EF4-FFF2-40B4-BE49-F238E27FC236}">
                <a16:creationId xmlns:a16="http://schemas.microsoft.com/office/drawing/2014/main" id="{1C67567B-6B2E-4819-AFF1-B34CDF4FE20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921607" y="4289620"/>
            <a:ext cx="1165622" cy="132724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C883148C-491A-4CFC-928E-C27B96327D7E}"/>
              </a:ext>
            </a:extLst>
          </p:cNvPr>
          <p:cNvSpPr txBox="1"/>
          <p:nvPr/>
        </p:nvSpPr>
        <p:spPr>
          <a:xfrm>
            <a:off x="10216769" y="209871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p>
        </p:txBody>
      </p:sp>
      <p:sp>
        <p:nvSpPr>
          <p:cNvPr id="9" name="TextBox 8">
            <a:extLst>
              <a:ext uri="{FF2B5EF4-FFF2-40B4-BE49-F238E27FC236}">
                <a16:creationId xmlns:a16="http://schemas.microsoft.com/office/drawing/2014/main" id="{B9559101-1433-46C5-B200-93B268C26349}"/>
              </a:ext>
            </a:extLst>
          </p:cNvPr>
          <p:cNvSpPr txBox="1"/>
          <p:nvPr/>
        </p:nvSpPr>
        <p:spPr>
          <a:xfrm>
            <a:off x="10216769" y="341316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5CCBB5F5-3743-44F9-8F62-C2809FB7E589}"/>
              </a:ext>
            </a:extLst>
          </p:cNvPr>
          <p:cNvSpPr txBox="1"/>
          <p:nvPr/>
        </p:nvSpPr>
        <p:spPr>
          <a:xfrm>
            <a:off x="10216769" y="4803386"/>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endParaRPr lang="en-US" sz="2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574595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3600" dirty="0"/>
              <a:t>Probabilities</a:t>
            </a:r>
            <a:endParaRPr lang="en-US" sz="3400" dirty="0"/>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a:lnSpc>
                <a:spcPct val="90000"/>
              </a:lnSpc>
            </a:pPr>
            <a:r>
              <a:rPr lang="en-US" dirty="0"/>
              <a:t>The expected value of a function of a random variable is the average, weighted by the probability distribution over outcomes</a:t>
            </a:r>
          </a:p>
          <a:p>
            <a:pPr>
              <a:lnSpc>
                <a:spcPct val="90000"/>
              </a:lnSpc>
            </a:pPr>
            <a:r>
              <a:rPr lang="en-US" dirty="0"/>
              <a:t>Example: How long to get to the airport?</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 name="Picture 7">
            <a:extLst>
              <a:ext uri="{FF2B5EF4-FFF2-40B4-BE49-F238E27FC236}">
                <a16:creationId xmlns:a16="http://schemas.microsoft.com/office/drawing/2014/main" id="{DD124AF7-C881-4820-BFC2-5B6B0E4227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76731" y="4548862"/>
            <a:ext cx="1165622" cy="12952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91633E15-B2D3-4E52-A40D-D28786E5E2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30693" y="4529660"/>
            <a:ext cx="1232297" cy="116237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5">
            <a:extLst>
              <a:ext uri="{FF2B5EF4-FFF2-40B4-BE49-F238E27FC236}">
                <a16:creationId xmlns:a16="http://schemas.microsoft.com/office/drawing/2014/main" id="{6F5857A9-C15F-4CB4-B710-F5F176DAA97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308814" y="4539070"/>
            <a:ext cx="1151700" cy="1197769"/>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BB3BCB4-1D1C-4CC0-B8B3-C985DA5AEF44}"/>
              </a:ext>
            </a:extLst>
          </p:cNvPr>
          <p:cNvSpPr txBox="1"/>
          <p:nvPr/>
        </p:nvSpPr>
        <p:spPr>
          <a:xfrm>
            <a:off x="3447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1" name="TextBox 10">
            <a:extLst>
              <a:ext uri="{FF2B5EF4-FFF2-40B4-BE49-F238E27FC236}">
                <a16:creationId xmlns:a16="http://schemas.microsoft.com/office/drawing/2014/main" id="{EAF15C03-685C-4F9F-90C1-4EF9317A9794}"/>
              </a:ext>
            </a:extLst>
          </p:cNvPr>
          <p:cNvSpPr txBox="1"/>
          <p:nvPr/>
        </p:nvSpPr>
        <p:spPr>
          <a:xfrm>
            <a:off x="51623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CBD9EE82-2F2A-4248-8A1E-B09BF9776B0E}"/>
              </a:ext>
            </a:extLst>
          </p:cNvPr>
          <p:cNvSpPr txBox="1"/>
          <p:nvPr/>
        </p:nvSpPr>
        <p:spPr>
          <a:xfrm>
            <a:off x="6876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3" name="TextBox 12">
            <a:extLst>
              <a:ext uri="{FF2B5EF4-FFF2-40B4-BE49-F238E27FC236}">
                <a16:creationId xmlns:a16="http://schemas.microsoft.com/office/drawing/2014/main" id="{907E0D52-A6BE-42CF-8F00-9106C601ADDB}"/>
              </a:ext>
            </a:extLst>
          </p:cNvPr>
          <p:cNvSpPr txBox="1"/>
          <p:nvPr/>
        </p:nvSpPr>
        <p:spPr>
          <a:xfrm>
            <a:off x="1443791" y="3949184"/>
            <a:ext cx="1859639"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Probability:</a:t>
            </a:r>
          </a:p>
        </p:txBody>
      </p:sp>
      <p:sp>
        <p:nvSpPr>
          <p:cNvPr id="14" name="TextBox 13">
            <a:extLst>
              <a:ext uri="{FF2B5EF4-FFF2-40B4-BE49-F238E27FC236}">
                <a16:creationId xmlns:a16="http://schemas.microsoft.com/office/drawing/2014/main" id="{52F06733-DBE0-4D9D-B90B-4EB671519115}"/>
              </a:ext>
            </a:extLst>
          </p:cNvPr>
          <p:cNvSpPr txBox="1"/>
          <p:nvPr/>
        </p:nvSpPr>
        <p:spPr>
          <a:xfrm>
            <a:off x="3383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20 min</a:t>
            </a:r>
          </a:p>
        </p:txBody>
      </p:sp>
      <p:sp>
        <p:nvSpPr>
          <p:cNvPr id="15" name="TextBox 14">
            <a:extLst>
              <a:ext uri="{FF2B5EF4-FFF2-40B4-BE49-F238E27FC236}">
                <a16:creationId xmlns:a16="http://schemas.microsoft.com/office/drawing/2014/main" id="{F6B2319C-DA1A-45CF-A0EB-38513DB5ACFD}"/>
              </a:ext>
            </a:extLst>
          </p:cNvPr>
          <p:cNvSpPr txBox="1"/>
          <p:nvPr/>
        </p:nvSpPr>
        <p:spPr>
          <a:xfrm>
            <a:off x="50981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30 min</a:t>
            </a:r>
          </a:p>
        </p:txBody>
      </p:sp>
      <p:sp>
        <p:nvSpPr>
          <p:cNvPr id="16" name="TextBox 15">
            <a:extLst>
              <a:ext uri="{FF2B5EF4-FFF2-40B4-BE49-F238E27FC236}">
                <a16:creationId xmlns:a16="http://schemas.microsoft.com/office/drawing/2014/main" id="{C15A49AD-17DE-4A8D-8B6B-39F028868748}"/>
              </a:ext>
            </a:extLst>
          </p:cNvPr>
          <p:cNvSpPr txBox="1"/>
          <p:nvPr/>
        </p:nvSpPr>
        <p:spPr>
          <a:xfrm>
            <a:off x="6812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60 min</a:t>
            </a:r>
          </a:p>
        </p:txBody>
      </p:sp>
      <p:sp>
        <p:nvSpPr>
          <p:cNvPr id="17" name="TextBox 16">
            <a:extLst>
              <a:ext uri="{FF2B5EF4-FFF2-40B4-BE49-F238E27FC236}">
                <a16:creationId xmlns:a16="http://schemas.microsoft.com/office/drawing/2014/main" id="{F726B714-939F-402E-8FE1-BFB1232F47A7}"/>
              </a:ext>
            </a:extLst>
          </p:cNvPr>
          <p:cNvSpPr txBox="1"/>
          <p:nvPr/>
        </p:nvSpPr>
        <p:spPr>
          <a:xfrm>
            <a:off x="1957896" y="2924494"/>
            <a:ext cx="1139994"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Time:</a:t>
            </a:r>
          </a:p>
        </p:txBody>
      </p:sp>
      <p:sp>
        <p:nvSpPr>
          <p:cNvPr id="18" name="Right Arrow 18">
            <a:extLst>
              <a:ext uri="{FF2B5EF4-FFF2-40B4-BE49-F238E27FC236}">
                <a16:creationId xmlns:a16="http://schemas.microsoft.com/office/drawing/2014/main" id="{00C6E48B-8313-4556-8548-6389311283BE}"/>
              </a:ext>
            </a:extLst>
          </p:cNvPr>
          <p:cNvSpPr/>
          <p:nvPr/>
        </p:nvSpPr>
        <p:spPr>
          <a:xfrm>
            <a:off x="7964392" y="3350999"/>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panose="020B0604020202020204" charset="0"/>
              <a:ea typeface="Open Sans" panose="020B0604020202020204" charset="0"/>
              <a:cs typeface="Open Sans" panose="020B0604020202020204" charset="0"/>
            </a:endParaRPr>
          </a:p>
        </p:txBody>
      </p:sp>
      <p:sp>
        <p:nvSpPr>
          <p:cNvPr id="19" name="TextBox 18">
            <a:extLst>
              <a:ext uri="{FF2B5EF4-FFF2-40B4-BE49-F238E27FC236}">
                <a16:creationId xmlns:a16="http://schemas.microsoft.com/office/drawing/2014/main" id="{E999F20C-5ED1-4F9F-BD42-B568071EB753}"/>
              </a:ext>
            </a:extLst>
          </p:cNvPr>
          <p:cNvSpPr txBox="1"/>
          <p:nvPr/>
        </p:nvSpPr>
        <p:spPr>
          <a:xfrm>
            <a:off x="8896326" y="3216845"/>
            <a:ext cx="914400" cy="954107"/>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35 min</a:t>
            </a:r>
          </a:p>
        </p:txBody>
      </p:sp>
      <p:sp>
        <p:nvSpPr>
          <p:cNvPr id="20" name="TextBox 19">
            <a:extLst>
              <a:ext uri="{FF2B5EF4-FFF2-40B4-BE49-F238E27FC236}">
                <a16:creationId xmlns:a16="http://schemas.microsoft.com/office/drawing/2014/main" id="{55B5267D-3790-482F-8359-EF458FD364D7}"/>
              </a:ext>
            </a:extLst>
          </p:cNvPr>
          <p:cNvSpPr txBox="1"/>
          <p:nvPr/>
        </p:nvSpPr>
        <p:spPr>
          <a:xfrm>
            <a:off x="3678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1" name="TextBox 20">
            <a:extLst>
              <a:ext uri="{FF2B5EF4-FFF2-40B4-BE49-F238E27FC236}">
                <a16:creationId xmlns:a16="http://schemas.microsoft.com/office/drawing/2014/main" id="{958AC8DF-09ED-456D-B291-5DA7DCBE2280}"/>
              </a:ext>
            </a:extLst>
          </p:cNvPr>
          <p:cNvSpPr txBox="1"/>
          <p:nvPr/>
        </p:nvSpPr>
        <p:spPr>
          <a:xfrm>
            <a:off x="53926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2" name="TextBox 21">
            <a:extLst>
              <a:ext uri="{FF2B5EF4-FFF2-40B4-BE49-F238E27FC236}">
                <a16:creationId xmlns:a16="http://schemas.microsoft.com/office/drawing/2014/main" id="{DDDFB382-C529-456A-ACB6-A488C422FB11}"/>
              </a:ext>
            </a:extLst>
          </p:cNvPr>
          <p:cNvSpPr txBox="1"/>
          <p:nvPr/>
        </p:nvSpPr>
        <p:spPr>
          <a:xfrm>
            <a:off x="7107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3" name="TextBox 22">
            <a:extLst>
              <a:ext uri="{FF2B5EF4-FFF2-40B4-BE49-F238E27FC236}">
                <a16:creationId xmlns:a16="http://schemas.microsoft.com/office/drawing/2014/main" id="{E6911917-602B-4F21-A086-9EF625452C5E}"/>
              </a:ext>
            </a:extLst>
          </p:cNvPr>
          <p:cNvSpPr txBox="1"/>
          <p:nvPr/>
        </p:nvSpPr>
        <p:spPr>
          <a:xfrm>
            <a:off x="453539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
        <p:nvSpPr>
          <p:cNvPr id="24" name="TextBox 23">
            <a:extLst>
              <a:ext uri="{FF2B5EF4-FFF2-40B4-BE49-F238E27FC236}">
                <a16:creationId xmlns:a16="http://schemas.microsoft.com/office/drawing/2014/main" id="{22180036-8B6D-4A80-9DDC-DD68917D8DA5}"/>
              </a:ext>
            </a:extLst>
          </p:cNvPr>
          <p:cNvSpPr txBox="1"/>
          <p:nvPr/>
        </p:nvSpPr>
        <p:spPr>
          <a:xfrm>
            <a:off x="619274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27847621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latin typeface="Calibri"/>
                <a:cs typeface="Calibri"/>
              </a:rPr>
              <a:t>What Probabilities to Use?</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8191875" cy="4577400"/>
          </a:xfrm>
          <a:prstGeom prst="rect">
            <a:avLst/>
          </a:prstGeom>
          <a:noFill/>
          <a:ln>
            <a:noFill/>
          </a:ln>
        </p:spPr>
        <p:txBody>
          <a:bodyPr spcFirstLastPara="1" wrap="square" lIns="91425" tIns="45700" rIns="91425" bIns="45700" anchor="t" anchorCtr="0">
            <a:normAutofit/>
          </a:bodyPr>
          <a:lstStyle/>
          <a:p>
            <a:pPr>
              <a:lnSpc>
                <a:spcPct val="80000"/>
              </a:lnSpc>
            </a:pPr>
            <a:r>
              <a:rPr lang="en-US" b="1" dirty="0">
                <a:latin typeface="Calibri"/>
                <a:cs typeface="Calibri"/>
              </a:rPr>
              <a:t>In </a:t>
            </a:r>
            <a:r>
              <a:rPr lang="en-US" b="1" dirty="0" err="1">
                <a:latin typeface="Calibri"/>
                <a:cs typeface="Calibri"/>
              </a:rPr>
              <a:t>expectimax</a:t>
            </a:r>
            <a:r>
              <a:rPr lang="en-US" b="1" dirty="0">
                <a:latin typeface="Calibri"/>
                <a:cs typeface="Calibri"/>
              </a:rPr>
              <a:t> search, we have a probabilistic model of how the opponent (or environment) will behave in any state</a:t>
            </a:r>
          </a:p>
          <a:p>
            <a:pPr lvl="1">
              <a:lnSpc>
                <a:spcPct val="80000"/>
              </a:lnSpc>
            </a:pPr>
            <a:r>
              <a:rPr lang="en-US" dirty="0">
                <a:latin typeface="Calibri"/>
                <a:cs typeface="Calibri"/>
              </a:rPr>
              <a:t>Model could be a simple uniform distribution (roll a die)</a:t>
            </a:r>
          </a:p>
          <a:p>
            <a:pPr lvl="1">
              <a:lnSpc>
                <a:spcPct val="80000"/>
              </a:lnSpc>
            </a:pPr>
            <a:r>
              <a:rPr lang="en-US" dirty="0">
                <a:latin typeface="Calibri"/>
                <a:cs typeface="Calibri"/>
              </a:rPr>
              <a:t>Model could be sophisticated and require a great deal of computation</a:t>
            </a:r>
          </a:p>
          <a:p>
            <a:pPr lvl="1">
              <a:lnSpc>
                <a:spcPct val="80000"/>
              </a:lnSpc>
            </a:pPr>
            <a:r>
              <a:rPr lang="en-US" dirty="0">
                <a:latin typeface="Calibri"/>
                <a:cs typeface="Calibri"/>
              </a:rPr>
              <a:t>We have a chance node for any outcome out of our control: opponent or environment</a:t>
            </a:r>
          </a:p>
          <a:p>
            <a:pPr lvl="1">
              <a:lnSpc>
                <a:spcPct val="80000"/>
              </a:lnSpc>
            </a:pPr>
            <a:r>
              <a:rPr lang="en-US" dirty="0">
                <a:latin typeface="Calibri"/>
                <a:cs typeface="Calibri"/>
              </a:rPr>
              <a:t>The model might say that adversarial actions are likely!</a:t>
            </a:r>
          </a:p>
          <a:p>
            <a:pPr>
              <a:lnSpc>
                <a:spcPct val="80000"/>
              </a:lnSpc>
            </a:pPr>
            <a:endParaRPr lang="en-US" dirty="0">
              <a:latin typeface="Calibri"/>
              <a:cs typeface="Calibri"/>
            </a:endParaRPr>
          </a:p>
          <a:p>
            <a:pPr>
              <a:lnSpc>
                <a:spcPct val="80000"/>
              </a:lnSpc>
            </a:pPr>
            <a:r>
              <a:rPr lang="en-US" b="1" dirty="0">
                <a:latin typeface="Calibri"/>
                <a:cs typeface="Calibri"/>
              </a:rPr>
              <a:t>For now, assume each chance node magically comes along with probabilities that specify the distribution over its outcomes</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50">
            <a:extLst>
              <a:ext uri="{FF2B5EF4-FFF2-40B4-BE49-F238E27FC236}">
                <a16:creationId xmlns:a16="http://schemas.microsoft.com/office/drawing/2014/main" id="{AEF12FC7-C820-48C2-885A-D4071B4B4EB7}"/>
              </a:ext>
            </a:extLst>
          </p:cNvPr>
          <p:cNvGrpSpPr>
            <a:grpSpLocks/>
          </p:cNvGrpSpPr>
          <p:nvPr/>
        </p:nvGrpSpPr>
        <p:grpSpPr bwMode="auto">
          <a:xfrm>
            <a:off x="8552262" y="1444229"/>
            <a:ext cx="1732360" cy="2800350"/>
            <a:chOff x="3408" y="1248"/>
            <a:chExt cx="1455" cy="2352"/>
          </a:xfrm>
        </p:grpSpPr>
        <p:sp>
          <p:nvSpPr>
            <p:cNvPr id="8" name="AutoShape 27">
              <a:extLst>
                <a:ext uri="{FF2B5EF4-FFF2-40B4-BE49-F238E27FC236}">
                  <a16:creationId xmlns:a16="http://schemas.microsoft.com/office/drawing/2014/main" id="{5CE0399B-DDE7-445E-9B71-1CF6766D8EDD}"/>
                </a:ext>
              </a:extLst>
            </p:cNvPr>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 name="AutoShape 28">
              <a:extLst>
                <a:ext uri="{FF2B5EF4-FFF2-40B4-BE49-F238E27FC236}">
                  <a16:creationId xmlns:a16="http://schemas.microsoft.com/office/drawing/2014/main" id="{DE8C78A8-1F01-46ED-AABE-B623B8EE7398}"/>
                </a:ext>
              </a:extLst>
            </p:cNvPr>
            <p:cNvCxnSpPr>
              <a:cxnSpLocks noChangeShapeType="1"/>
              <a:stCxn id="8" idx="3"/>
              <a:endCxn id="15"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123BD62-C5FA-4522-9F3E-37714089E349}"/>
                </a:ext>
              </a:extLst>
            </p:cNvPr>
            <p:cNvCxnSpPr>
              <a:cxnSpLocks noChangeShapeType="1"/>
              <a:stCxn id="8" idx="3"/>
              <a:endCxn id="16"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9E3749E8-AA36-46E2-BBE2-F5DC5FFCD711}"/>
                </a:ext>
              </a:extLst>
            </p:cNvPr>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CDBA0F53-615F-4BAF-94A0-B1D92773A547}"/>
                </a:ext>
              </a:extLst>
            </p:cNvPr>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9F78D137-48A7-4036-AFA7-49DDCBAD3052}"/>
                </a:ext>
              </a:extLst>
            </p:cNvPr>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EBCF1CE0-4F7D-489F-A219-F9B2C017E407}"/>
                </a:ext>
              </a:extLst>
            </p:cNvPr>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615AB26E-F6DD-427D-BA4B-0FB349E948D1}"/>
                </a:ext>
              </a:extLst>
            </p:cNvPr>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Oval 35">
              <a:extLst>
                <a:ext uri="{FF2B5EF4-FFF2-40B4-BE49-F238E27FC236}">
                  <a16:creationId xmlns:a16="http://schemas.microsoft.com/office/drawing/2014/main" id="{BECD86D3-DA8D-4F59-A34D-1ED57E19BAA4}"/>
                </a:ext>
              </a:extLst>
            </p:cNvPr>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7" name="Oval 40">
              <a:extLst>
                <a:ext uri="{FF2B5EF4-FFF2-40B4-BE49-F238E27FC236}">
                  <a16:creationId xmlns:a16="http://schemas.microsoft.com/office/drawing/2014/main" id="{FAB3E4C5-9291-4F7E-87A2-F76071707EE2}"/>
                </a:ext>
              </a:extLst>
            </p:cNvPr>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8" name="Oval 41">
              <a:extLst>
                <a:ext uri="{FF2B5EF4-FFF2-40B4-BE49-F238E27FC236}">
                  <a16:creationId xmlns:a16="http://schemas.microsoft.com/office/drawing/2014/main" id="{59050625-A2A5-4C99-B743-11F791714798}"/>
                </a:ext>
              </a:extLst>
            </p:cNvPr>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9" name="Oval 42">
              <a:extLst>
                <a:ext uri="{FF2B5EF4-FFF2-40B4-BE49-F238E27FC236}">
                  <a16:creationId xmlns:a16="http://schemas.microsoft.com/office/drawing/2014/main" id="{F82C124A-B07D-4523-8F9F-ED72275390BE}"/>
                </a:ext>
              </a:extLst>
            </p:cNvPr>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20" name="AutoShape 43">
              <a:extLst>
                <a:ext uri="{FF2B5EF4-FFF2-40B4-BE49-F238E27FC236}">
                  <a16:creationId xmlns:a16="http://schemas.microsoft.com/office/drawing/2014/main" id="{AC4996F0-BE18-46E8-898D-925D2DAE79A7}"/>
                </a:ext>
              </a:extLst>
            </p:cNvPr>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21" name="Line 44">
              <a:extLst>
                <a:ext uri="{FF2B5EF4-FFF2-40B4-BE49-F238E27FC236}">
                  <a16:creationId xmlns:a16="http://schemas.microsoft.com/office/drawing/2014/main" id="{685DE8A9-1420-4BC6-9D31-14CCD3A9B17C}"/>
                </a:ext>
              </a:extLst>
            </p:cNvPr>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2" name="AutoShape 45">
              <a:extLst>
                <a:ext uri="{FF2B5EF4-FFF2-40B4-BE49-F238E27FC236}">
                  <a16:creationId xmlns:a16="http://schemas.microsoft.com/office/drawing/2014/main" id="{3F8900E3-5D72-4869-8A1C-3C27E17AE92C}"/>
                </a:ext>
              </a:extLst>
            </p:cNvPr>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23" name="AutoShape 47">
              <a:extLst>
                <a:ext uri="{FF2B5EF4-FFF2-40B4-BE49-F238E27FC236}">
                  <a16:creationId xmlns:a16="http://schemas.microsoft.com/office/drawing/2014/main" id="{CCDCE6B7-EBA8-4BC8-BD29-13CDE77D1AFE}"/>
                </a:ext>
              </a:extLst>
            </p:cNvPr>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24" name="Line 48">
              <a:extLst>
                <a:ext uri="{FF2B5EF4-FFF2-40B4-BE49-F238E27FC236}">
                  <a16:creationId xmlns:a16="http://schemas.microsoft.com/office/drawing/2014/main" id="{91E0B23B-3E99-43CD-A295-ABC66EC10EB4}"/>
                </a:ext>
              </a:extLst>
            </p:cNvPr>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5" name="Oval 39">
              <a:extLst>
                <a:ext uri="{FF2B5EF4-FFF2-40B4-BE49-F238E27FC236}">
                  <a16:creationId xmlns:a16="http://schemas.microsoft.com/office/drawing/2014/main" id="{BB264B19-80D5-4607-B64E-E9336DA43C9B}"/>
                </a:ext>
              </a:extLst>
            </p:cNvPr>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26" name="Text Box 51">
            <a:extLst>
              <a:ext uri="{FF2B5EF4-FFF2-40B4-BE49-F238E27FC236}">
                <a16:creationId xmlns:a16="http://schemas.microsoft.com/office/drawing/2014/main" id="{1CDA9874-1ED0-4E78-A0B9-347583EA0A3C}"/>
              </a:ext>
            </a:extLst>
          </p:cNvPr>
          <p:cNvSpPr txBox="1">
            <a:spLocks noChangeArrowheads="1"/>
          </p:cNvSpPr>
          <p:nvPr/>
        </p:nvSpPr>
        <p:spPr bwMode="auto">
          <a:xfrm>
            <a:off x="8018861" y="4473179"/>
            <a:ext cx="2914650" cy="1477328"/>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Open Sans" panose="020B0604020202020204" charset="0"/>
                <a:ea typeface="Open Sans" panose="020B0604020202020204" charset="0"/>
                <a:cs typeface="Open Sans" panose="020B0604020202020204" charset="0"/>
              </a:rPr>
              <a:t>Having a probabilistic belief about another agent’s action does not mean that the agent is flipping any coins!</a:t>
            </a:r>
          </a:p>
        </p:txBody>
      </p:sp>
    </p:spTree>
    <p:extLst>
      <p:ext uri="{BB962C8B-B14F-4D97-AF65-F5344CB8AC3E}">
        <p14:creationId xmlns:p14="http://schemas.microsoft.com/office/powerpoint/2010/main" val="1825770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200" dirty="0">
                <a:latin typeface="Calibri"/>
                <a:cs typeface="Calibri"/>
              </a:rPr>
              <a:t>What Probabilities to Use?</a:t>
            </a:r>
            <a:endParaRPr lang="en-US" sz="3200" b="1" dirty="0">
              <a:solidFill>
                <a:srgbClr val="370661"/>
              </a:solidFill>
              <a:latin typeface="Open Sans"/>
              <a:ea typeface="Open Sans"/>
              <a:cs typeface="Open Sans"/>
              <a:sym typeface="Open Sans"/>
            </a:endParaRPr>
          </a:p>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4"/>
            <a:ext cx="8649075" cy="4869399"/>
          </a:xfrm>
          <a:prstGeom prst="rect">
            <a:avLst/>
          </a:prstGeom>
          <a:noFill/>
          <a:ln>
            <a:noFill/>
          </a:ln>
        </p:spPr>
        <p:txBody>
          <a:bodyPr spcFirstLastPara="1" wrap="square" lIns="91425" tIns="45700" rIns="91425" bIns="45700" anchor="t" anchorCtr="0">
            <a:noAutofit/>
          </a:bodyPr>
          <a:lstStyle/>
          <a:p>
            <a:pPr>
              <a:lnSpc>
                <a:spcPct val="90000"/>
              </a:lnSpc>
            </a:pPr>
            <a:r>
              <a:rPr lang="en-US" b="1" dirty="0"/>
              <a:t>Objectivist / frequentist answer:</a:t>
            </a:r>
          </a:p>
          <a:p>
            <a:pPr lvl="1">
              <a:lnSpc>
                <a:spcPct val="90000"/>
              </a:lnSpc>
            </a:pPr>
            <a:r>
              <a:rPr lang="en-US" dirty="0"/>
              <a:t>Averages over repeated </a:t>
            </a:r>
            <a:r>
              <a:rPr lang="en-US" i="1" dirty="0"/>
              <a:t>experiments</a:t>
            </a:r>
          </a:p>
          <a:p>
            <a:pPr lvl="1">
              <a:lnSpc>
                <a:spcPct val="90000"/>
              </a:lnSpc>
            </a:pPr>
            <a:r>
              <a:rPr lang="en-US" dirty="0"/>
              <a:t>E.g. empirically estimating P(rain) from historical observation</a:t>
            </a:r>
          </a:p>
          <a:p>
            <a:pPr lvl="1">
              <a:lnSpc>
                <a:spcPct val="90000"/>
              </a:lnSpc>
            </a:pPr>
            <a:r>
              <a:rPr lang="en-US" dirty="0"/>
              <a:t>Assertion about how future experiments will go (in the limit)</a:t>
            </a:r>
          </a:p>
          <a:p>
            <a:pPr lvl="1">
              <a:lnSpc>
                <a:spcPct val="90000"/>
              </a:lnSpc>
            </a:pPr>
            <a:r>
              <a:rPr lang="en-US" dirty="0"/>
              <a:t>New evidence changes the </a:t>
            </a:r>
            <a:r>
              <a:rPr lang="en-US" i="1" dirty="0"/>
              <a:t>reference class</a:t>
            </a:r>
          </a:p>
          <a:p>
            <a:pPr lvl="1">
              <a:lnSpc>
                <a:spcPct val="90000"/>
              </a:lnSpc>
            </a:pPr>
            <a:r>
              <a:rPr lang="en-US" dirty="0"/>
              <a:t>Makes one think of </a:t>
            </a:r>
            <a:r>
              <a:rPr lang="en-US" i="1" dirty="0"/>
              <a:t>inherently random</a:t>
            </a:r>
            <a:r>
              <a:rPr lang="en-US" dirty="0"/>
              <a:t> events, like rolling dice</a:t>
            </a:r>
          </a:p>
          <a:p>
            <a:pPr>
              <a:lnSpc>
                <a:spcPct val="90000"/>
              </a:lnSpc>
            </a:pPr>
            <a:endParaRPr lang="en-US" dirty="0"/>
          </a:p>
          <a:p>
            <a:pPr>
              <a:lnSpc>
                <a:spcPct val="90000"/>
              </a:lnSpc>
            </a:pPr>
            <a:r>
              <a:rPr lang="en-US" b="1" dirty="0"/>
              <a:t>Subjectivist / Bayesian answer:</a:t>
            </a:r>
          </a:p>
          <a:p>
            <a:pPr lvl="1">
              <a:lnSpc>
                <a:spcPct val="90000"/>
              </a:lnSpc>
            </a:pPr>
            <a:r>
              <a:rPr lang="en-US" dirty="0"/>
              <a:t>Degrees of belief about unobserved variables</a:t>
            </a:r>
          </a:p>
          <a:p>
            <a:pPr lvl="1">
              <a:lnSpc>
                <a:spcPct val="90000"/>
              </a:lnSpc>
            </a:pPr>
            <a:r>
              <a:rPr lang="en-US" dirty="0"/>
              <a:t>E.g. an agent’s belief that it’s raining, given the temperature</a:t>
            </a:r>
          </a:p>
          <a:p>
            <a:pPr lvl="1">
              <a:lnSpc>
                <a:spcPct val="90000"/>
              </a:lnSpc>
            </a:pPr>
            <a:r>
              <a:rPr lang="en-US" dirty="0"/>
              <a:t>E.g. agent’s belief how an opponent will behave, given the state</a:t>
            </a:r>
          </a:p>
          <a:p>
            <a:pPr lvl="1">
              <a:lnSpc>
                <a:spcPct val="90000"/>
              </a:lnSpc>
            </a:pPr>
            <a:r>
              <a:rPr lang="en-US" dirty="0"/>
              <a:t>Often </a:t>
            </a:r>
            <a:r>
              <a:rPr lang="en-US" i="1" dirty="0"/>
              <a:t>learn </a:t>
            </a:r>
            <a:r>
              <a:rPr lang="en-US" dirty="0"/>
              <a:t>probabilities from past experiences (more later)</a:t>
            </a:r>
          </a:p>
          <a:p>
            <a:pPr lvl="1">
              <a:lnSpc>
                <a:spcPct val="90000"/>
              </a:lnSpc>
            </a:pPr>
            <a:r>
              <a:rPr lang="en-US" dirty="0"/>
              <a:t>New evidence </a:t>
            </a:r>
            <a:r>
              <a:rPr lang="en-US" i="1" dirty="0"/>
              <a:t>updates beliefs </a:t>
            </a:r>
            <a:r>
              <a:rPr lang="en-US" dirty="0"/>
              <a:t>(more later)</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0B4B7DE-DB9F-4258-903F-0598F1EC10F7}"/>
              </a:ext>
            </a:extLst>
          </p:cNvPr>
          <p:cNvPicPr>
            <a:picLocks noChangeAspect="1"/>
          </p:cNvPicPr>
          <p:nvPr/>
        </p:nvPicPr>
        <p:blipFill>
          <a:blip r:embed="rId4"/>
          <a:stretch>
            <a:fillRect/>
          </a:stretch>
        </p:blipFill>
        <p:spPr>
          <a:xfrm>
            <a:off x="9196682" y="3696759"/>
            <a:ext cx="2259300" cy="2340494"/>
          </a:xfrm>
          <a:prstGeom prst="rect">
            <a:avLst/>
          </a:prstGeom>
        </p:spPr>
      </p:pic>
    </p:spTree>
    <p:extLst>
      <p:ext uri="{BB962C8B-B14F-4D97-AF65-F5344CB8AC3E}">
        <p14:creationId xmlns:p14="http://schemas.microsoft.com/office/powerpoint/2010/main" val="21909408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Quiz: Informed Probabilities</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r>
              <a:rPr lang="en-US" sz="2000" dirty="0"/>
              <a:t>Let’s say you know that your opponent is running a depth 2 minimax, using the result 80% of the time, and moving randomly otherwise</a:t>
            </a:r>
          </a:p>
          <a:p>
            <a:r>
              <a:rPr lang="en-US" sz="2000" dirty="0"/>
              <a:t>Question: What tree search should you use?  </a:t>
            </a:r>
          </a:p>
          <a:p>
            <a:endParaRPr lang="en-US" sz="2000"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Cloud Callout 28">
            <a:extLst>
              <a:ext uri="{FF2B5EF4-FFF2-40B4-BE49-F238E27FC236}">
                <a16:creationId xmlns:a16="http://schemas.microsoft.com/office/drawing/2014/main" id="{F36F4767-632C-4DCA-845C-6B7CF9F0649C}"/>
              </a:ext>
            </a:extLst>
          </p:cNvPr>
          <p:cNvSpPr/>
          <p:nvPr/>
        </p:nvSpPr>
        <p:spPr>
          <a:xfrm>
            <a:off x="704232" y="3317827"/>
            <a:ext cx="21336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7">
            <a:extLst>
              <a:ext uri="{FF2B5EF4-FFF2-40B4-BE49-F238E27FC236}">
                <a16:creationId xmlns:a16="http://schemas.microsoft.com/office/drawing/2014/main" id="{FC30F2B5-EF73-46CC-A6D8-B00CD97B7109}"/>
              </a:ext>
            </a:extLst>
          </p:cNvPr>
          <p:cNvGrpSpPr/>
          <p:nvPr/>
        </p:nvGrpSpPr>
        <p:grpSpPr>
          <a:xfrm>
            <a:off x="1026681" y="3642736"/>
            <a:ext cx="1373483" cy="850264"/>
            <a:chOff x="7620000" y="2801226"/>
            <a:chExt cx="3352800" cy="2075574"/>
          </a:xfrm>
        </p:grpSpPr>
        <p:sp>
          <p:nvSpPr>
            <p:cNvPr id="9" name="AutoShape 5">
              <a:extLst>
                <a:ext uri="{FF2B5EF4-FFF2-40B4-BE49-F238E27FC236}">
                  <a16:creationId xmlns:a16="http://schemas.microsoft.com/office/drawing/2014/main" id="{6846C6B7-9F1D-41FC-B65C-4844CEF51DE7}"/>
                </a:ext>
              </a:extLst>
            </p:cNvPr>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633659AE-2D8E-41DE-9487-5AE025F3AD0E}"/>
                </a:ext>
              </a:extLst>
            </p:cNvPr>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F3CF412A-AFA9-4AD3-8EF0-AD7C458DB931}"/>
                </a:ext>
              </a:extLst>
            </p:cNvPr>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2" name="AutoShape 12">
              <a:extLst>
                <a:ext uri="{FF2B5EF4-FFF2-40B4-BE49-F238E27FC236}">
                  <a16:creationId xmlns:a16="http://schemas.microsoft.com/office/drawing/2014/main" id="{849E8E57-6B5F-4D2C-BFFB-5E7655B0701B}"/>
                </a:ext>
              </a:extLst>
            </p:cNvPr>
            <p:cNvCxnSpPr>
              <a:cxnSpLocks noChangeShapeType="1"/>
              <a:stCxn id="9" idx="3"/>
              <a:endCxn id="10"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13" name="AutoShape 13">
              <a:extLst>
                <a:ext uri="{FF2B5EF4-FFF2-40B4-BE49-F238E27FC236}">
                  <a16:creationId xmlns:a16="http://schemas.microsoft.com/office/drawing/2014/main" id="{659AB79A-E890-4FA8-B3CB-9EB86E49A6E0}"/>
                </a:ext>
              </a:extLst>
            </p:cNvPr>
            <p:cNvCxnSpPr>
              <a:cxnSpLocks noChangeShapeType="1"/>
              <a:stCxn id="9" idx="3"/>
              <a:endCxn id="11"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14" name="AutoShape 5">
              <a:extLst>
                <a:ext uri="{FF2B5EF4-FFF2-40B4-BE49-F238E27FC236}">
                  <a16:creationId xmlns:a16="http://schemas.microsoft.com/office/drawing/2014/main" id="{884E045C-3F40-4D9E-BE5D-F1CD2EC56ED8}"/>
                </a:ext>
              </a:extLst>
            </p:cNvPr>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5" name="AutoShape 6">
              <a:extLst>
                <a:ext uri="{FF2B5EF4-FFF2-40B4-BE49-F238E27FC236}">
                  <a16:creationId xmlns:a16="http://schemas.microsoft.com/office/drawing/2014/main" id="{3AA59BF3-A652-481E-BD99-930C0A2F5E88}"/>
                </a:ext>
              </a:extLst>
            </p:cNvPr>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 name="AutoShape 7">
              <a:extLst>
                <a:ext uri="{FF2B5EF4-FFF2-40B4-BE49-F238E27FC236}">
                  <a16:creationId xmlns:a16="http://schemas.microsoft.com/office/drawing/2014/main" id="{E9CC78AE-2F6D-4B2B-8E0C-00CE4ABB513C}"/>
                </a:ext>
              </a:extLst>
            </p:cNvPr>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7" name="AutoShape 12">
              <a:extLst>
                <a:ext uri="{FF2B5EF4-FFF2-40B4-BE49-F238E27FC236}">
                  <a16:creationId xmlns:a16="http://schemas.microsoft.com/office/drawing/2014/main" id="{DD7C8E91-04B8-4371-A566-4F36F67A9DD3}"/>
                </a:ext>
              </a:extLst>
            </p:cNvPr>
            <p:cNvCxnSpPr>
              <a:cxnSpLocks noChangeShapeType="1"/>
              <a:stCxn id="14" idx="3"/>
              <a:endCxn id="15"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18" name="AutoShape 13">
              <a:extLst>
                <a:ext uri="{FF2B5EF4-FFF2-40B4-BE49-F238E27FC236}">
                  <a16:creationId xmlns:a16="http://schemas.microsoft.com/office/drawing/2014/main" id="{437B3ACC-6611-4F49-B13E-4CACC2EB9242}"/>
                </a:ext>
              </a:extLst>
            </p:cNvPr>
            <p:cNvCxnSpPr>
              <a:cxnSpLocks noChangeShapeType="1"/>
              <a:stCxn id="14" idx="3"/>
              <a:endCxn id="16"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55B8B776-2623-4A2F-B5C2-75D4ADCA7E85}"/>
                </a:ext>
              </a:extLst>
            </p:cNvPr>
            <p:cNvCxnSpPr>
              <a:cxnSpLocks noChangeShapeType="1"/>
              <a:stCxn id="21" idx="0"/>
              <a:endCxn id="9"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E179134F-CA4A-41F4-90C3-99FFD820AD84}"/>
                </a:ext>
              </a:extLst>
            </p:cNvPr>
            <p:cNvCxnSpPr>
              <a:cxnSpLocks noChangeShapeType="1"/>
              <a:stCxn id="21" idx="0"/>
              <a:endCxn id="14"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21" name="AutoShape 7">
              <a:extLst>
                <a:ext uri="{FF2B5EF4-FFF2-40B4-BE49-F238E27FC236}">
                  <a16:creationId xmlns:a16="http://schemas.microsoft.com/office/drawing/2014/main" id="{3D43B9AB-CFBC-4B22-A105-D6699CCA1641}"/>
                </a:ext>
              </a:extLst>
            </p:cNvPr>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22" name="AutoShape 5">
              <a:extLst>
                <a:ext uri="{FF2B5EF4-FFF2-40B4-BE49-F238E27FC236}">
                  <a16:creationId xmlns:a16="http://schemas.microsoft.com/office/drawing/2014/main" id="{AC952658-0184-4B28-BD62-B74760562B79}"/>
                </a:ext>
              </a:extLst>
            </p:cNvPr>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3" name="AutoShape 5">
              <a:extLst>
                <a:ext uri="{FF2B5EF4-FFF2-40B4-BE49-F238E27FC236}">
                  <a16:creationId xmlns:a16="http://schemas.microsoft.com/office/drawing/2014/main" id="{CF1FB815-B89C-4286-8B09-541BAEA3EEA3}"/>
                </a:ext>
              </a:extLst>
            </p:cNvPr>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4" name="AutoShape 12">
              <a:extLst>
                <a:ext uri="{FF2B5EF4-FFF2-40B4-BE49-F238E27FC236}">
                  <a16:creationId xmlns:a16="http://schemas.microsoft.com/office/drawing/2014/main" id="{D80E7CD0-9FCD-4418-882F-8F46E96471EB}"/>
                </a:ext>
              </a:extLst>
            </p:cNvPr>
            <p:cNvCxnSpPr>
              <a:cxnSpLocks noChangeShapeType="1"/>
              <a:stCxn id="10" idx="0"/>
              <a:endCxn id="22"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25" name="AutoShape 13">
              <a:extLst>
                <a:ext uri="{FF2B5EF4-FFF2-40B4-BE49-F238E27FC236}">
                  <a16:creationId xmlns:a16="http://schemas.microsoft.com/office/drawing/2014/main" id="{192C2475-29F0-4EDD-9549-4EE33E0AFD87}"/>
                </a:ext>
              </a:extLst>
            </p:cNvPr>
            <p:cNvCxnSpPr>
              <a:cxnSpLocks noChangeShapeType="1"/>
              <a:stCxn id="10" idx="0"/>
              <a:endCxn id="23"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26" name="AutoShape 5">
              <a:extLst>
                <a:ext uri="{FF2B5EF4-FFF2-40B4-BE49-F238E27FC236}">
                  <a16:creationId xmlns:a16="http://schemas.microsoft.com/office/drawing/2014/main" id="{E9EBC6D6-AB77-4B7F-A8E0-0A0A20946CB6}"/>
                </a:ext>
              </a:extLst>
            </p:cNvPr>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7" name="AutoShape 5">
              <a:extLst>
                <a:ext uri="{FF2B5EF4-FFF2-40B4-BE49-F238E27FC236}">
                  <a16:creationId xmlns:a16="http://schemas.microsoft.com/office/drawing/2014/main" id="{E97C6B36-A431-4218-B1B3-A0A4176AC2AC}"/>
                </a:ext>
              </a:extLst>
            </p:cNvPr>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8" name="AutoShape 12">
              <a:extLst>
                <a:ext uri="{FF2B5EF4-FFF2-40B4-BE49-F238E27FC236}">
                  <a16:creationId xmlns:a16="http://schemas.microsoft.com/office/drawing/2014/main" id="{990B7401-EEDD-4E16-890D-5E24F2A92063}"/>
                </a:ext>
              </a:extLst>
            </p:cNvPr>
            <p:cNvCxnSpPr>
              <a:cxnSpLocks noChangeShapeType="1"/>
              <a:stCxn id="11" idx="0"/>
              <a:endCxn id="26"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29" name="AutoShape 13">
              <a:extLst>
                <a:ext uri="{FF2B5EF4-FFF2-40B4-BE49-F238E27FC236}">
                  <a16:creationId xmlns:a16="http://schemas.microsoft.com/office/drawing/2014/main" id="{88D46346-7429-46DC-BACA-BC12D7A7F858}"/>
                </a:ext>
              </a:extLst>
            </p:cNvPr>
            <p:cNvCxnSpPr>
              <a:cxnSpLocks noChangeShapeType="1"/>
              <a:stCxn id="11" idx="0"/>
              <a:endCxn id="27"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30" name="AutoShape 5">
              <a:extLst>
                <a:ext uri="{FF2B5EF4-FFF2-40B4-BE49-F238E27FC236}">
                  <a16:creationId xmlns:a16="http://schemas.microsoft.com/office/drawing/2014/main" id="{5577B37F-DE50-4CD4-845F-812622095491}"/>
                </a:ext>
              </a:extLst>
            </p:cNvPr>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1" name="AutoShape 5">
              <a:extLst>
                <a:ext uri="{FF2B5EF4-FFF2-40B4-BE49-F238E27FC236}">
                  <a16:creationId xmlns:a16="http://schemas.microsoft.com/office/drawing/2014/main" id="{4EB0080A-AE5E-4701-A0BD-CD0DBB755E6B}"/>
                </a:ext>
              </a:extLst>
            </p:cNvPr>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2" name="AutoShape 12">
              <a:extLst>
                <a:ext uri="{FF2B5EF4-FFF2-40B4-BE49-F238E27FC236}">
                  <a16:creationId xmlns:a16="http://schemas.microsoft.com/office/drawing/2014/main" id="{588ABB30-1BA1-4C51-9E72-C35A33A6ECAB}"/>
                </a:ext>
              </a:extLst>
            </p:cNvPr>
            <p:cNvCxnSpPr>
              <a:cxnSpLocks noChangeShapeType="1"/>
              <a:endCxn id="30"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33" name="AutoShape 13">
              <a:extLst>
                <a:ext uri="{FF2B5EF4-FFF2-40B4-BE49-F238E27FC236}">
                  <a16:creationId xmlns:a16="http://schemas.microsoft.com/office/drawing/2014/main" id="{8EC48322-23F8-42A1-812F-E07CD420AEAC}"/>
                </a:ext>
              </a:extLst>
            </p:cNvPr>
            <p:cNvCxnSpPr>
              <a:cxnSpLocks noChangeShapeType="1"/>
              <a:endCxn id="31"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34" name="AutoShape 5">
              <a:extLst>
                <a:ext uri="{FF2B5EF4-FFF2-40B4-BE49-F238E27FC236}">
                  <a16:creationId xmlns:a16="http://schemas.microsoft.com/office/drawing/2014/main" id="{ACABD06C-3B55-4D4D-BCD9-0FCB9987A579}"/>
                </a:ext>
              </a:extLst>
            </p:cNvPr>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5">
              <a:extLst>
                <a:ext uri="{FF2B5EF4-FFF2-40B4-BE49-F238E27FC236}">
                  <a16:creationId xmlns:a16="http://schemas.microsoft.com/office/drawing/2014/main" id="{FA21D5AD-4CFF-4E77-9175-8DACF15CFD94}"/>
                </a:ext>
              </a:extLst>
            </p:cNvPr>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6" name="AutoShape 12">
              <a:extLst>
                <a:ext uri="{FF2B5EF4-FFF2-40B4-BE49-F238E27FC236}">
                  <a16:creationId xmlns:a16="http://schemas.microsoft.com/office/drawing/2014/main" id="{FC4D7223-5E1B-483C-919A-02DB5AB762A2}"/>
                </a:ext>
              </a:extLst>
            </p:cNvPr>
            <p:cNvCxnSpPr>
              <a:cxnSpLocks noChangeShapeType="1"/>
              <a:endCxn id="34"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37" name="AutoShape 13">
              <a:extLst>
                <a:ext uri="{FF2B5EF4-FFF2-40B4-BE49-F238E27FC236}">
                  <a16:creationId xmlns:a16="http://schemas.microsoft.com/office/drawing/2014/main" id="{F23A40A2-9359-41E2-9943-14F836A90E41}"/>
                </a:ext>
              </a:extLst>
            </p:cNvPr>
            <p:cNvCxnSpPr>
              <a:cxnSpLocks noChangeShapeType="1"/>
              <a:endCxn id="35"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38" name="TextBox 37">
            <a:extLst>
              <a:ext uri="{FF2B5EF4-FFF2-40B4-BE49-F238E27FC236}">
                <a16:creationId xmlns:a16="http://schemas.microsoft.com/office/drawing/2014/main" id="{8B5CB666-9C3E-4CD3-9439-9EAC2144EB88}"/>
              </a:ext>
            </a:extLst>
          </p:cNvPr>
          <p:cNvSpPr txBox="1"/>
          <p:nvPr/>
        </p:nvSpPr>
        <p:spPr>
          <a:xfrm>
            <a:off x="3549083" y="3979987"/>
            <a:ext cx="1761674" cy="369332"/>
          </a:xfrm>
          <a:prstGeom prst="rect">
            <a:avLst/>
          </a:prstGeom>
          <a:noFill/>
        </p:spPr>
        <p:txBody>
          <a:bodyPr wrap="square" rtlCol="0">
            <a:spAutoFit/>
          </a:bodyPr>
          <a:lstStyle/>
          <a:p>
            <a:r>
              <a:rPr lang="en-US" sz="1800" dirty="0">
                <a:latin typeface="Open Sans" panose="020B0604020202020204" charset="0"/>
                <a:ea typeface="Open Sans" panose="020B0604020202020204" charset="0"/>
                <a:cs typeface="Open Sans" panose="020B0604020202020204" charset="0"/>
              </a:rPr>
              <a:t>0.2          0.8</a:t>
            </a:r>
          </a:p>
        </p:txBody>
      </p:sp>
      <p:sp>
        <p:nvSpPr>
          <p:cNvPr id="39" name="Content Placeholder 2">
            <a:extLst>
              <a:ext uri="{FF2B5EF4-FFF2-40B4-BE49-F238E27FC236}">
                <a16:creationId xmlns:a16="http://schemas.microsoft.com/office/drawing/2014/main" id="{B81BCDFA-3EE8-4812-9A4D-63EC50C9163E}"/>
              </a:ext>
            </a:extLst>
          </p:cNvPr>
          <p:cNvSpPr txBox="1">
            <a:spLocks/>
          </p:cNvSpPr>
          <p:nvPr/>
        </p:nvSpPr>
        <p:spPr bwMode="auto">
          <a:xfrm>
            <a:off x="5998149" y="3086179"/>
            <a:ext cx="5222056"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Answer: </a:t>
            </a:r>
            <a:r>
              <a:rPr lang="en-US" sz="2000" kern="0" dirty="0" err="1">
                <a:solidFill>
                  <a:schemeClr val="accent1">
                    <a:lumMod val="60000"/>
                    <a:lumOff val="40000"/>
                  </a:schemeClr>
                </a:solidFill>
                <a:latin typeface="Open Sans" panose="020B0604020202020204" charset="0"/>
                <a:ea typeface="Open Sans" panose="020B0604020202020204" charset="0"/>
                <a:cs typeface="Open Sans" panose="020B0604020202020204" charset="0"/>
              </a:rPr>
              <a:t>Expectimax</a:t>
            </a: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To figure out EACH chance node’s probabilities, you must run a simulation of your opponent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This kind of thing gets very slow very quickly</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Even worse if you must simulate your opponent simulating you…</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 except for </a:t>
            </a:r>
            <a:r>
              <a:rPr lang="en-US" sz="1600" kern="0" dirty="0" err="1">
                <a:latin typeface="Open Sans" panose="020B0604020202020204" charset="0"/>
                <a:ea typeface="Open Sans" panose="020B0604020202020204" charset="0"/>
                <a:cs typeface="Open Sans" panose="020B0604020202020204" charset="0"/>
              </a:rPr>
              <a:t>minimax</a:t>
            </a:r>
            <a:r>
              <a:rPr lang="en-US" sz="1600" kern="0" dirty="0">
                <a:latin typeface="Open Sans" panose="020B0604020202020204" charset="0"/>
                <a:ea typeface="Open Sans" panose="020B0604020202020204" charset="0"/>
                <a:cs typeface="Open Sans" panose="020B0604020202020204" charset="0"/>
              </a:rPr>
              <a:t>, which has the nice property that it all collapses into one game tree</a:t>
            </a:r>
          </a:p>
        </p:txBody>
      </p:sp>
      <p:grpSp>
        <p:nvGrpSpPr>
          <p:cNvPr id="40" name="Group 39">
            <a:extLst>
              <a:ext uri="{FF2B5EF4-FFF2-40B4-BE49-F238E27FC236}">
                <a16:creationId xmlns:a16="http://schemas.microsoft.com/office/drawing/2014/main" id="{B81EF1FB-2CF5-402E-8CFB-21D3B20B0BED}"/>
              </a:ext>
            </a:extLst>
          </p:cNvPr>
          <p:cNvGrpSpPr/>
          <p:nvPr/>
        </p:nvGrpSpPr>
        <p:grpSpPr>
          <a:xfrm>
            <a:off x="3897786" y="3232573"/>
            <a:ext cx="1600200" cy="1714500"/>
            <a:chOff x="3429000" y="3048000"/>
            <a:chExt cx="2133600" cy="2286000"/>
          </a:xfrm>
        </p:grpSpPr>
        <p:sp>
          <p:nvSpPr>
            <p:cNvPr id="41" name="AutoShape 27">
              <a:extLst>
                <a:ext uri="{FF2B5EF4-FFF2-40B4-BE49-F238E27FC236}">
                  <a16:creationId xmlns:a16="http://schemas.microsoft.com/office/drawing/2014/main" id="{54D0DE6D-AC30-4710-8CEA-AACAA4B07E39}"/>
                </a:ext>
              </a:extLst>
            </p:cNvPr>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42" name="AutoShape 28">
              <a:extLst>
                <a:ext uri="{FF2B5EF4-FFF2-40B4-BE49-F238E27FC236}">
                  <a16:creationId xmlns:a16="http://schemas.microsoft.com/office/drawing/2014/main" id="{D053692E-57F7-44A6-90E2-B065DC0D23A0}"/>
                </a:ext>
              </a:extLst>
            </p:cNvPr>
            <p:cNvCxnSpPr>
              <a:cxnSpLocks noChangeShapeType="1"/>
              <a:stCxn id="41" idx="3"/>
              <a:endCxn id="48"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43" name="AutoShape 29">
              <a:extLst>
                <a:ext uri="{FF2B5EF4-FFF2-40B4-BE49-F238E27FC236}">
                  <a16:creationId xmlns:a16="http://schemas.microsoft.com/office/drawing/2014/main" id="{A4DDA4F8-A617-4F6E-849E-BF4405B65FFE}"/>
                </a:ext>
              </a:extLst>
            </p:cNvPr>
            <p:cNvCxnSpPr>
              <a:cxnSpLocks noChangeShapeType="1"/>
              <a:stCxn id="41" idx="3"/>
              <a:endCxn id="49"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44" name="AutoShape 30">
              <a:extLst>
                <a:ext uri="{FF2B5EF4-FFF2-40B4-BE49-F238E27FC236}">
                  <a16:creationId xmlns:a16="http://schemas.microsoft.com/office/drawing/2014/main" id="{E109B247-171F-4CE8-A81A-9384C12A753C}"/>
                </a:ext>
              </a:extLst>
            </p:cNvPr>
            <p:cNvCxnSpPr>
              <a:cxnSpLocks noChangeShapeType="1"/>
              <a:stCxn id="48" idx="4"/>
              <a:endCxn id="52"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45" name="AutoShape 31">
              <a:extLst>
                <a:ext uri="{FF2B5EF4-FFF2-40B4-BE49-F238E27FC236}">
                  <a16:creationId xmlns:a16="http://schemas.microsoft.com/office/drawing/2014/main" id="{3B51A284-ADCA-46C6-9B57-6F837721DF72}"/>
                </a:ext>
              </a:extLst>
            </p:cNvPr>
            <p:cNvCxnSpPr>
              <a:cxnSpLocks noChangeShapeType="1"/>
              <a:stCxn id="48" idx="4"/>
              <a:endCxn id="53"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46" name="AutoShape 32">
              <a:extLst>
                <a:ext uri="{FF2B5EF4-FFF2-40B4-BE49-F238E27FC236}">
                  <a16:creationId xmlns:a16="http://schemas.microsoft.com/office/drawing/2014/main" id="{588136BA-EDB1-4F5B-BD5B-9774BF2DACF1}"/>
                </a:ext>
              </a:extLst>
            </p:cNvPr>
            <p:cNvCxnSpPr>
              <a:cxnSpLocks noChangeShapeType="1"/>
              <a:stCxn id="49" idx="4"/>
              <a:endCxn id="54"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47" name="AutoShape 33">
              <a:extLst>
                <a:ext uri="{FF2B5EF4-FFF2-40B4-BE49-F238E27FC236}">
                  <a16:creationId xmlns:a16="http://schemas.microsoft.com/office/drawing/2014/main" id="{4D58CFC6-1839-46D4-8A8A-AE622F25082C}"/>
                </a:ext>
              </a:extLst>
            </p:cNvPr>
            <p:cNvCxnSpPr>
              <a:cxnSpLocks noChangeShapeType="1"/>
              <a:stCxn id="49" idx="4"/>
              <a:endCxn id="55"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48" name="Oval 34">
              <a:extLst>
                <a:ext uri="{FF2B5EF4-FFF2-40B4-BE49-F238E27FC236}">
                  <a16:creationId xmlns:a16="http://schemas.microsoft.com/office/drawing/2014/main" id="{7F8E0521-1EC3-4689-971E-CD8A2A25727B}"/>
                </a:ext>
              </a:extLst>
            </p:cNvPr>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49" name="Oval 35">
              <a:extLst>
                <a:ext uri="{FF2B5EF4-FFF2-40B4-BE49-F238E27FC236}">
                  <a16:creationId xmlns:a16="http://schemas.microsoft.com/office/drawing/2014/main" id="{713DAE54-E6D0-4944-8055-511A52D4E808}"/>
                </a:ext>
              </a:extLst>
            </p:cNvPr>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50" name="AutoShape 43">
              <a:extLst>
                <a:ext uri="{FF2B5EF4-FFF2-40B4-BE49-F238E27FC236}">
                  <a16:creationId xmlns:a16="http://schemas.microsoft.com/office/drawing/2014/main" id="{8CEE241A-0939-4B41-A623-A86AD9527B81}"/>
                </a:ext>
              </a:extLst>
            </p:cNvPr>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51" name="Line 44">
              <a:extLst>
                <a:ext uri="{FF2B5EF4-FFF2-40B4-BE49-F238E27FC236}">
                  <a16:creationId xmlns:a16="http://schemas.microsoft.com/office/drawing/2014/main" id="{B6630498-662A-4155-846D-0D1F807FD66F}"/>
                </a:ext>
              </a:extLst>
            </p:cNvPr>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52" name="AutoShape 45">
              <a:extLst>
                <a:ext uri="{FF2B5EF4-FFF2-40B4-BE49-F238E27FC236}">
                  <a16:creationId xmlns:a16="http://schemas.microsoft.com/office/drawing/2014/main" id="{CA1D418D-5F65-4C6A-AA15-9D939919DBBB}"/>
                </a:ext>
              </a:extLst>
            </p:cNvPr>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3" name="AutoShape 45">
              <a:extLst>
                <a:ext uri="{FF2B5EF4-FFF2-40B4-BE49-F238E27FC236}">
                  <a16:creationId xmlns:a16="http://schemas.microsoft.com/office/drawing/2014/main" id="{D94864BF-8617-4BC4-92A1-36AABFFD73A0}"/>
                </a:ext>
              </a:extLst>
            </p:cNvPr>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4" name="AutoShape 45">
              <a:extLst>
                <a:ext uri="{FF2B5EF4-FFF2-40B4-BE49-F238E27FC236}">
                  <a16:creationId xmlns:a16="http://schemas.microsoft.com/office/drawing/2014/main" id="{7BDECBA4-D8D7-428D-934B-493BEFB683EA}"/>
                </a:ext>
              </a:extLst>
            </p:cNvPr>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5" name="AutoShape 45">
              <a:extLst>
                <a:ext uri="{FF2B5EF4-FFF2-40B4-BE49-F238E27FC236}">
                  <a16:creationId xmlns:a16="http://schemas.microsoft.com/office/drawing/2014/main" id="{4D59ABE4-B45D-49EE-854B-6949754C8F57}"/>
                </a:ext>
              </a:extLst>
            </p:cNvPr>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6" name="AutoShape 43">
              <a:extLst>
                <a:ext uri="{FF2B5EF4-FFF2-40B4-BE49-F238E27FC236}">
                  <a16:creationId xmlns:a16="http://schemas.microsoft.com/office/drawing/2014/main" id="{7CDBFAF2-1AE4-44A0-9681-935DA3F967EB}"/>
                </a:ext>
              </a:extLst>
            </p:cNvPr>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57" name="Line 44">
              <a:extLst>
                <a:ext uri="{FF2B5EF4-FFF2-40B4-BE49-F238E27FC236}">
                  <a16:creationId xmlns:a16="http://schemas.microsoft.com/office/drawing/2014/main" id="{F6C34BDD-8076-4F43-8339-C7497AC54C13}"/>
                </a:ext>
              </a:extLst>
            </p:cNvPr>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58" name="AutoShape 43">
              <a:extLst>
                <a:ext uri="{FF2B5EF4-FFF2-40B4-BE49-F238E27FC236}">
                  <a16:creationId xmlns:a16="http://schemas.microsoft.com/office/drawing/2014/main" id="{0B45DB41-0629-4C56-A70E-269EAA57067C}"/>
                </a:ext>
              </a:extLst>
            </p:cNvPr>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59" name="Line 44">
              <a:extLst>
                <a:ext uri="{FF2B5EF4-FFF2-40B4-BE49-F238E27FC236}">
                  <a16:creationId xmlns:a16="http://schemas.microsoft.com/office/drawing/2014/main" id="{0AD87F54-95EC-4E4D-9F00-40D9BFD645D4}"/>
                </a:ext>
              </a:extLst>
            </p:cNvPr>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60" name="AutoShape 43">
              <a:extLst>
                <a:ext uri="{FF2B5EF4-FFF2-40B4-BE49-F238E27FC236}">
                  <a16:creationId xmlns:a16="http://schemas.microsoft.com/office/drawing/2014/main" id="{6E672557-A277-40C7-8BAD-9D8E5C1297FF}"/>
                </a:ext>
              </a:extLst>
            </p:cNvPr>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61" name="Line 44">
              <a:extLst>
                <a:ext uri="{FF2B5EF4-FFF2-40B4-BE49-F238E27FC236}">
                  <a16:creationId xmlns:a16="http://schemas.microsoft.com/office/drawing/2014/main" id="{C0C54565-E36E-453C-8787-230720ECF360}"/>
                </a:ext>
              </a:extLst>
            </p:cNvPr>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24347153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9277725" cy="4577400"/>
              </a:xfrm>
              <a:prstGeom prst="rect">
                <a:avLst/>
              </a:prstGeom>
              <a:noFill/>
              <a:ln>
                <a:noFill/>
              </a:ln>
            </p:spPr>
            <p:txBody>
              <a:bodyPr spcFirstLastPara="1" wrap="square" lIns="91425" tIns="45700" rIns="91425" bIns="45700" anchor="t" anchorCtr="0">
                <a:noAutofit/>
              </a:bodyPr>
              <a:lstStyle/>
              <a:p>
                <a:r>
                  <a:rPr lang="en-US" b="1" dirty="0"/>
                  <a:t>Dice rolls increase </a:t>
                </a:r>
                <a:r>
                  <a:rPr lang="en-US" b="1" i="1" dirty="0"/>
                  <a:t>b</a:t>
                </a:r>
                <a:r>
                  <a:rPr lang="en-US" b="1" dirty="0"/>
                  <a:t>: 21 possible rolls with 2 dice</a:t>
                </a:r>
              </a:p>
              <a:p>
                <a:pPr lvl="1"/>
                <a:r>
                  <a:rPr lang="en-US" dirty="0"/>
                  <a:t>Backgammon </a:t>
                </a:r>
                <a:r>
                  <a:rPr lang="en-US" dirty="0">
                    <a:sym typeface="Symbol" pitchFamily="18" charset="2"/>
                  </a:rPr>
                  <a:t></a:t>
                </a:r>
                <a:r>
                  <a:rPr lang="en-US" dirty="0"/>
                  <a:t> 20 legal moves</a:t>
                </a:r>
              </a:p>
              <a:p>
                <a:pPr lvl="1"/>
                <a:r>
                  <a:rPr lang="en-US" dirty="0"/>
                  <a:t>Depth 2 </a:t>
                </a:r>
                <a:r>
                  <a:rPr lang="en-US" dirty="0">
                    <a:sym typeface="Wingdings" panose="05000000000000000000" pitchFamily="2" charset="2"/>
                  </a:rPr>
                  <a:t></a:t>
                </a:r>
                <a:r>
                  <a:rPr lang="en-US" dirty="0"/>
                  <a:t> </a:t>
                </a:r>
                <a14:m>
                  <m:oMath xmlns:m="http://schemas.openxmlformats.org/officeDocument/2006/math">
                    <m:r>
                      <a:rPr lang="en-US" b="0" i="1" smtClean="0">
                        <a:latin typeface="Cambria Math" panose="02040503050406030204" pitchFamily="18" charset="0"/>
                      </a:rPr>
                      <m:t>20×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21×20</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b="0" i="1" dirty="0">
                    <a:latin typeface="Cambria Math" panose="02040503050406030204" pitchFamily="18" charset="0"/>
                  </a:rPr>
                  <a:t> 3.5 million</a:t>
                </a:r>
              </a:p>
              <a:p>
                <a:pPr lvl="1"/>
                <a14:m>
                  <m:oMath xmlns:m="http://schemas.openxmlformats.org/officeDocument/2006/math">
                    <m:r>
                      <m:rPr>
                        <m:nor/>
                      </m:rPr>
                      <a:rPr lang="en-US" dirty="0"/>
                      <m:t>Depth</m:t>
                    </m:r>
                    <m:r>
                      <m:rPr>
                        <m:nor/>
                      </m:rPr>
                      <a:rPr lang="en-US" dirty="0"/>
                      <m:t> 3  </m:t>
                    </m:r>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r>
                  <a:rPr lang="en-US" dirty="0"/>
                  <a:t> = </a:t>
                </a:r>
                <a:r>
                  <a:rPr lang="en-US" i="1" dirty="0">
                    <a:latin typeface="Cambria Math" panose="02040503050406030204" pitchFamily="18" charset="0"/>
                  </a:rPr>
                  <a:t>1.2 billion</a:t>
                </a:r>
                <a:endParaRPr lang="en-US" dirty="0"/>
              </a:p>
              <a:p>
                <a:pPr marL="1943100" lvl="4" indent="0">
                  <a:buNone/>
                </a:pPr>
                <a:endParaRPr lang="en-US" sz="2000" dirty="0"/>
              </a:p>
              <a:p>
                <a:r>
                  <a:rPr lang="en-US" b="1" dirty="0"/>
                  <a:t>As depth increases, probability of reaching a given search node shrinks</a:t>
                </a:r>
              </a:p>
              <a:p>
                <a:pPr lvl="1"/>
                <a:r>
                  <a:rPr lang="en-US" dirty="0"/>
                  <a:t>So usefulness of search is diminished</a:t>
                </a:r>
              </a:p>
              <a:p>
                <a:pPr lvl="1"/>
                <a:r>
                  <a:rPr lang="en-US" dirty="0"/>
                  <a:t>So limiting depth is less damaging</a:t>
                </a:r>
              </a:p>
              <a:p>
                <a:pPr lvl="1"/>
                <a:r>
                  <a:rPr lang="en-US" dirty="0"/>
                  <a:t>But pruning is trickier…</a:t>
                </a:r>
              </a:p>
              <a:p>
                <a:pPr lvl="4"/>
                <a:endParaRPr lang="en-US" sz="2000" b="1" dirty="0"/>
              </a:p>
              <a:p>
                <a:r>
                  <a:rPr lang="en-US" b="1" dirty="0"/>
                  <a:t>Historic AI: </a:t>
                </a:r>
                <a:r>
                  <a:rPr lang="en-US" b="1" dirty="0" err="1"/>
                  <a:t>TDGammon</a:t>
                </a:r>
                <a:r>
                  <a:rPr lang="en-US" b="1" dirty="0"/>
                  <a:t> uses depth-2 search + very good evaluation function + reinforcement learning </a:t>
                </a:r>
                <a:r>
                  <a:rPr lang="en-US" b="1" dirty="0">
                    <a:sym typeface="Wingdings" panose="05000000000000000000" pitchFamily="2" charset="2"/>
                  </a:rPr>
                  <a:t> </a:t>
                </a:r>
                <a:r>
                  <a:rPr lang="en-US" b="1" dirty="0"/>
                  <a:t>world-champion level play</a:t>
                </a:r>
                <a:endParaRPr lang="en-US" sz="2000" dirty="0"/>
              </a:p>
              <a:p>
                <a:r>
                  <a:rPr lang="en-US" b="1" dirty="0"/>
                  <a:t>1</a:t>
                </a:r>
                <a:r>
                  <a:rPr lang="en-US" b="1" baseline="30000" dirty="0"/>
                  <a:t>st</a:t>
                </a:r>
                <a:r>
                  <a:rPr lang="en-US" b="1" dirty="0"/>
                  <a:t> AI world champion in any game!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9277725" cy="4577400"/>
              </a:xfrm>
              <a:prstGeom prst="rect">
                <a:avLst/>
              </a:prstGeom>
              <a:blipFill>
                <a:blip r:embed="rId3"/>
                <a:stretch>
                  <a:fillRect b="-10803"/>
                </a:stretch>
              </a:blipFill>
              <a:ln>
                <a:noFill/>
              </a:ln>
            </p:spPr>
            <p:txBody>
              <a:bodyPr/>
              <a:lstStyle/>
              <a:p>
                <a:r>
                  <a:rPr lang="en-US">
                    <a:noFill/>
                  </a:rPr>
                  <a:t> </a:t>
                </a:r>
              </a:p>
            </p:txBody>
          </p:sp>
        </mc:Fallback>
      </mc:AlternateContent>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http://upload.wikimedia.org/wikipedia/commons/3/30/Backgammon_lg.jpg">
            <a:extLst>
              <a:ext uri="{FF2B5EF4-FFF2-40B4-BE49-F238E27FC236}">
                <a16:creationId xmlns:a16="http://schemas.microsoft.com/office/drawing/2014/main" id="{8E23E172-A228-49C1-8D49-71BCAE2B0D33}"/>
              </a:ext>
            </a:extLst>
          </p:cNvPr>
          <p:cNvPicPr>
            <a:picLocks noChangeAspect="1" noChangeArrowheads="1"/>
          </p:cNvPicPr>
          <p:nvPr/>
        </p:nvPicPr>
        <p:blipFill>
          <a:blip r:embed="rId5" cstate="print"/>
          <a:srcRect/>
          <a:stretch>
            <a:fillRect/>
          </a:stretch>
        </p:blipFill>
        <p:spPr bwMode="auto">
          <a:xfrm>
            <a:off x="7777450" y="285850"/>
            <a:ext cx="3171825" cy="2114550"/>
          </a:xfrm>
          <a:prstGeom prst="rect">
            <a:avLst/>
          </a:prstGeom>
          <a:noFill/>
        </p:spPr>
      </p:pic>
    </p:spTree>
    <p:extLst>
      <p:ext uri="{BB962C8B-B14F-4D97-AF65-F5344CB8AC3E}">
        <p14:creationId xmlns:p14="http://schemas.microsoft.com/office/powerpoint/2010/main" val="24571140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5753601" cy="4577400"/>
          </a:xfrm>
          <a:prstGeom prst="rect">
            <a:avLst/>
          </a:prstGeom>
          <a:noFill/>
          <a:ln>
            <a:noFill/>
          </a:ln>
        </p:spPr>
        <p:txBody>
          <a:bodyPr spcFirstLastPara="1" wrap="square" lIns="91425" tIns="45700" rIns="91425" bIns="45700" anchor="t" anchorCtr="0">
            <a:normAutofit/>
          </a:bodyPr>
          <a:lstStyle/>
          <a:p>
            <a:r>
              <a:rPr lang="en-US" b="1" dirty="0"/>
              <a:t>E.g. Backgammon</a:t>
            </a:r>
          </a:p>
          <a:p>
            <a:r>
              <a:rPr lang="en-US" b="1" dirty="0" err="1"/>
              <a:t>Expectiminimax</a:t>
            </a:r>
            <a:endParaRPr lang="en-US" b="1" dirty="0"/>
          </a:p>
          <a:p>
            <a:pPr lvl="1"/>
            <a:r>
              <a:rPr lang="en-US" dirty="0"/>
              <a:t>Environment is an extra “random agent” player that moves after each min/max agent</a:t>
            </a:r>
          </a:p>
          <a:p>
            <a:pPr lvl="1"/>
            <a:r>
              <a:rPr lang="en-US" dirty="0"/>
              <a:t>Each node computes the appropriate combination of its children</a:t>
            </a:r>
          </a:p>
          <a:p>
            <a:pPr lvl="1"/>
            <a:endParaRPr lang="en-US" dirty="0"/>
          </a:p>
          <a:p>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5B4856A6-8745-4B3F-A349-A1BFF388005A}"/>
              </a:ext>
            </a:extLst>
          </p:cNvPr>
          <p:cNvGrpSpPr/>
          <p:nvPr/>
        </p:nvGrpSpPr>
        <p:grpSpPr>
          <a:xfrm>
            <a:off x="6576587" y="1513212"/>
            <a:ext cx="3143250" cy="3457575"/>
            <a:chOff x="7315200" y="1539240"/>
            <a:chExt cx="2133600" cy="2346960"/>
          </a:xfrm>
        </p:grpSpPr>
        <p:sp>
          <p:nvSpPr>
            <p:cNvPr id="8" name="AutoShape 27">
              <a:extLst>
                <a:ext uri="{FF2B5EF4-FFF2-40B4-BE49-F238E27FC236}">
                  <a16:creationId xmlns:a16="http://schemas.microsoft.com/office/drawing/2014/main" id="{263AAC16-DF6B-4628-B13D-271889BDE091}"/>
                </a:ext>
              </a:extLst>
            </p:cNvPr>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9" name="AutoShape 28">
              <a:extLst>
                <a:ext uri="{FF2B5EF4-FFF2-40B4-BE49-F238E27FC236}">
                  <a16:creationId xmlns:a16="http://schemas.microsoft.com/office/drawing/2014/main" id="{41BA775C-B9A4-44E6-95DA-C2A36418E754}"/>
                </a:ext>
              </a:extLst>
            </p:cNvPr>
            <p:cNvCxnSpPr>
              <a:cxnSpLocks noChangeShapeType="1"/>
              <a:stCxn id="8" idx="3"/>
              <a:endCxn id="15"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5C3CC42-CEF4-4065-9C0B-18701CBFF0C2}"/>
                </a:ext>
              </a:extLst>
            </p:cNvPr>
            <p:cNvCxnSpPr>
              <a:cxnSpLocks noChangeShapeType="1"/>
              <a:stCxn id="8" idx="3"/>
              <a:endCxn id="16"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5AAC458A-9F44-4801-BB84-B69BACE5FE54}"/>
                </a:ext>
              </a:extLst>
            </p:cNvPr>
            <p:cNvCxnSpPr>
              <a:cxnSpLocks noChangeShapeType="1"/>
              <a:stCxn id="15" idx="4"/>
              <a:endCxn id="17"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B0D5305E-A5DE-4C7E-85D3-ED0D36E89905}"/>
                </a:ext>
              </a:extLst>
            </p:cNvPr>
            <p:cNvCxnSpPr>
              <a:cxnSpLocks noChangeShapeType="1"/>
              <a:stCxn id="15" idx="4"/>
              <a:endCxn id="18"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D2CEA1A8-F184-4A4C-A960-6981C2AB822C}"/>
                </a:ext>
              </a:extLst>
            </p:cNvPr>
            <p:cNvCxnSpPr>
              <a:cxnSpLocks noChangeShapeType="1"/>
              <a:stCxn id="16" idx="4"/>
              <a:endCxn id="19"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F08EF1F5-4715-4695-893A-C3454D568882}"/>
                </a:ext>
              </a:extLst>
            </p:cNvPr>
            <p:cNvCxnSpPr>
              <a:cxnSpLocks noChangeShapeType="1"/>
              <a:stCxn id="16" idx="4"/>
              <a:endCxn id="20"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1869EF0E-9A8E-4A0B-80AA-CAC69D5BAE93}"/>
                </a:ext>
              </a:extLst>
            </p:cNvPr>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6" name="Oval 35">
              <a:extLst>
                <a:ext uri="{FF2B5EF4-FFF2-40B4-BE49-F238E27FC236}">
                  <a16:creationId xmlns:a16="http://schemas.microsoft.com/office/drawing/2014/main" id="{B6BEAF34-B9B0-485F-A07D-0AAB4CFE51E8}"/>
                </a:ext>
              </a:extLst>
            </p:cNvPr>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7" name="AutoShape 27">
              <a:extLst>
                <a:ext uri="{FF2B5EF4-FFF2-40B4-BE49-F238E27FC236}">
                  <a16:creationId xmlns:a16="http://schemas.microsoft.com/office/drawing/2014/main" id="{D87C36BE-9A73-41D5-91E7-B99F63414905}"/>
                </a:ext>
              </a:extLst>
            </p:cNvPr>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8" name="AutoShape 27">
              <a:extLst>
                <a:ext uri="{FF2B5EF4-FFF2-40B4-BE49-F238E27FC236}">
                  <a16:creationId xmlns:a16="http://schemas.microsoft.com/office/drawing/2014/main" id="{7DD6947B-9854-4516-B10A-98B9C94DA512}"/>
                </a:ext>
              </a:extLst>
            </p:cNvPr>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9" name="AutoShape 27">
              <a:extLst>
                <a:ext uri="{FF2B5EF4-FFF2-40B4-BE49-F238E27FC236}">
                  <a16:creationId xmlns:a16="http://schemas.microsoft.com/office/drawing/2014/main" id="{AB1D991F-1D52-46A3-B33C-CECF29EDA2D0}"/>
                </a:ext>
              </a:extLst>
            </p:cNvPr>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20" name="AutoShape 27">
              <a:extLst>
                <a:ext uri="{FF2B5EF4-FFF2-40B4-BE49-F238E27FC236}">
                  <a16:creationId xmlns:a16="http://schemas.microsoft.com/office/drawing/2014/main" id="{327936ED-1278-4446-ADE6-62AA505EE7DA}"/>
                </a:ext>
              </a:extLst>
            </p:cNvPr>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21" name="AutoShape 32">
              <a:extLst>
                <a:ext uri="{FF2B5EF4-FFF2-40B4-BE49-F238E27FC236}">
                  <a16:creationId xmlns:a16="http://schemas.microsoft.com/office/drawing/2014/main" id="{ED91D4DE-5B5E-4A15-B21C-2FCFC1FA43A1}"/>
                </a:ext>
              </a:extLst>
            </p:cNvPr>
            <p:cNvCxnSpPr>
              <a:cxnSpLocks noChangeShapeType="1"/>
              <a:stCxn id="17"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22" name="AutoShape 33">
              <a:extLst>
                <a:ext uri="{FF2B5EF4-FFF2-40B4-BE49-F238E27FC236}">
                  <a16:creationId xmlns:a16="http://schemas.microsoft.com/office/drawing/2014/main" id="{9EB817E4-AA4B-458A-B674-C51332F81DF7}"/>
                </a:ext>
              </a:extLst>
            </p:cNvPr>
            <p:cNvCxnSpPr>
              <a:cxnSpLocks noChangeShapeType="1"/>
              <a:stCxn id="17"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23" name="AutoShape 32">
              <a:extLst>
                <a:ext uri="{FF2B5EF4-FFF2-40B4-BE49-F238E27FC236}">
                  <a16:creationId xmlns:a16="http://schemas.microsoft.com/office/drawing/2014/main" id="{59472F70-7E68-4C6E-93C3-25DA44C83CA0}"/>
                </a:ext>
              </a:extLst>
            </p:cNvPr>
            <p:cNvCxnSpPr>
              <a:cxnSpLocks noChangeShapeType="1"/>
              <a:stCxn id="18"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24" name="AutoShape 33">
              <a:extLst>
                <a:ext uri="{FF2B5EF4-FFF2-40B4-BE49-F238E27FC236}">
                  <a16:creationId xmlns:a16="http://schemas.microsoft.com/office/drawing/2014/main" id="{41D0291D-14F8-430C-89DC-E58FFA3CEC44}"/>
                </a:ext>
              </a:extLst>
            </p:cNvPr>
            <p:cNvCxnSpPr>
              <a:cxnSpLocks noChangeShapeType="1"/>
              <a:stCxn id="18"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25" name="AutoShape 32">
              <a:extLst>
                <a:ext uri="{FF2B5EF4-FFF2-40B4-BE49-F238E27FC236}">
                  <a16:creationId xmlns:a16="http://schemas.microsoft.com/office/drawing/2014/main" id="{27FE31F3-ED29-4471-86CD-584616F7D83F}"/>
                </a:ext>
              </a:extLst>
            </p:cNvPr>
            <p:cNvCxnSpPr>
              <a:cxnSpLocks noChangeShapeType="1"/>
              <a:stCxn id="19"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26" name="AutoShape 33">
              <a:extLst>
                <a:ext uri="{FF2B5EF4-FFF2-40B4-BE49-F238E27FC236}">
                  <a16:creationId xmlns:a16="http://schemas.microsoft.com/office/drawing/2014/main" id="{BE3D2011-7071-44B4-8416-F3DD2E3CD9F6}"/>
                </a:ext>
              </a:extLst>
            </p:cNvPr>
            <p:cNvCxnSpPr>
              <a:cxnSpLocks noChangeShapeType="1"/>
              <a:stCxn id="19"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27" name="AutoShape 32">
              <a:extLst>
                <a:ext uri="{FF2B5EF4-FFF2-40B4-BE49-F238E27FC236}">
                  <a16:creationId xmlns:a16="http://schemas.microsoft.com/office/drawing/2014/main" id="{C5DCBE68-0EA3-41A7-927A-0CCDD11F0A01}"/>
                </a:ext>
              </a:extLst>
            </p:cNvPr>
            <p:cNvCxnSpPr>
              <a:cxnSpLocks noChangeShapeType="1"/>
              <a:stCxn id="20"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28" name="AutoShape 33">
              <a:extLst>
                <a:ext uri="{FF2B5EF4-FFF2-40B4-BE49-F238E27FC236}">
                  <a16:creationId xmlns:a16="http://schemas.microsoft.com/office/drawing/2014/main" id="{270584D7-84D7-445D-A0B7-AAD409339348}"/>
                </a:ext>
              </a:extLst>
            </p:cNvPr>
            <p:cNvCxnSpPr>
              <a:cxnSpLocks noChangeShapeType="1"/>
              <a:stCxn id="20"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9" name="TextBox 28">
            <a:extLst>
              <a:ext uri="{FF2B5EF4-FFF2-40B4-BE49-F238E27FC236}">
                <a16:creationId xmlns:a16="http://schemas.microsoft.com/office/drawing/2014/main" id="{BAC51026-68A0-475E-96D2-ECB107F81B11}"/>
              </a:ext>
            </a:extLst>
          </p:cNvPr>
          <p:cNvSpPr txBox="1"/>
          <p:nvPr/>
        </p:nvSpPr>
        <p:spPr>
          <a:xfrm>
            <a:off x="8790406" y="1619883"/>
            <a:ext cx="1204176" cy="369332"/>
          </a:xfrm>
          <a:prstGeom prst="rect">
            <a:avLst/>
          </a:prstGeom>
          <a:noFill/>
        </p:spPr>
        <p:txBody>
          <a:bodyPr wrap="none" rtlCol="0">
            <a:spAutoFit/>
          </a:bodyPr>
          <a:lstStyle/>
          <a:p>
            <a:r>
              <a:rPr lang="en-US" sz="1800" dirty="0"/>
              <a:t>Max nodes</a:t>
            </a:r>
          </a:p>
        </p:txBody>
      </p:sp>
      <p:sp>
        <p:nvSpPr>
          <p:cNvPr id="30" name="TextBox 29">
            <a:extLst>
              <a:ext uri="{FF2B5EF4-FFF2-40B4-BE49-F238E27FC236}">
                <a16:creationId xmlns:a16="http://schemas.microsoft.com/office/drawing/2014/main" id="{6C7EAB2C-052A-493F-A261-416955BDFA30}"/>
              </a:ext>
            </a:extLst>
          </p:cNvPr>
          <p:cNvSpPr txBox="1"/>
          <p:nvPr/>
        </p:nvSpPr>
        <p:spPr>
          <a:xfrm>
            <a:off x="9509351" y="2697812"/>
            <a:ext cx="1473480" cy="369332"/>
          </a:xfrm>
          <a:prstGeom prst="rect">
            <a:avLst/>
          </a:prstGeom>
          <a:noFill/>
        </p:spPr>
        <p:txBody>
          <a:bodyPr wrap="none" rtlCol="0">
            <a:spAutoFit/>
          </a:bodyPr>
          <a:lstStyle/>
          <a:p>
            <a:r>
              <a:rPr lang="en-US" sz="1800" dirty="0"/>
              <a:t>Chance nodes</a:t>
            </a:r>
          </a:p>
        </p:txBody>
      </p:sp>
      <p:sp>
        <p:nvSpPr>
          <p:cNvPr id="31" name="TextBox 30">
            <a:extLst>
              <a:ext uri="{FF2B5EF4-FFF2-40B4-BE49-F238E27FC236}">
                <a16:creationId xmlns:a16="http://schemas.microsoft.com/office/drawing/2014/main" id="{2B016738-1A55-468E-997B-1E1D4DDC7212}"/>
              </a:ext>
            </a:extLst>
          </p:cNvPr>
          <p:cNvSpPr txBox="1"/>
          <p:nvPr/>
        </p:nvSpPr>
        <p:spPr>
          <a:xfrm>
            <a:off x="9970080" y="3878087"/>
            <a:ext cx="1165704" cy="369332"/>
          </a:xfrm>
          <a:prstGeom prst="rect">
            <a:avLst/>
          </a:prstGeom>
          <a:noFill/>
        </p:spPr>
        <p:txBody>
          <a:bodyPr wrap="none" rtlCol="0">
            <a:spAutoFit/>
          </a:bodyPr>
          <a:lstStyle/>
          <a:p>
            <a:r>
              <a:rPr lang="en-US" sz="1800" dirty="0"/>
              <a:t>Min nodes</a:t>
            </a:r>
          </a:p>
        </p:txBody>
      </p:sp>
    </p:spTree>
    <p:extLst>
      <p:ext uri="{BB962C8B-B14F-4D97-AF65-F5344CB8AC3E}">
        <p14:creationId xmlns:p14="http://schemas.microsoft.com/office/powerpoint/2010/main" val="1670478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Three Possible First Moves</a:t>
            </a:r>
            <a:endParaRPr/>
          </a:p>
          <a:p>
            <a:pPr marL="0" lvl="0" indent="0" algn="l" rtl="0">
              <a:lnSpc>
                <a:spcPct val="90000"/>
              </a:lnSpc>
              <a:spcBef>
                <a:spcPts val="0"/>
              </a:spcBef>
              <a:spcAft>
                <a:spcPts val="0"/>
              </a:spcAft>
              <a:buClr>
                <a:schemeClr val="accent1"/>
              </a:buClr>
              <a:buSzPts val="3200"/>
              <a:buNone/>
            </a:pPr>
            <a:endParaRPr sz="3400"/>
          </a:p>
        </p:txBody>
      </p:sp>
      <p:pic>
        <p:nvPicPr>
          <p:cNvPr id="200" name="Google Shape;200;p2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01" name="Google Shape;201;p2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2" name="Google Shape;202;p20"/>
          <p:cNvSpPr txBox="1"/>
          <p:nvPr/>
        </p:nvSpPr>
        <p:spPr>
          <a:xfrm>
            <a:off x="6677025" y="2708275"/>
            <a:ext cx="27749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66FF"/>
                </a:solidFill>
                <a:latin typeface="Open Sans"/>
                <a:ea typeface="Open Sans"/>
                <a:cs typeface="Open Sans"/>
                <a:sym typeface="Open Sans"/>
              </a:rPr>
              <a:t>White moves</a:t>
            </a:r>
            <a:r>
              <a:rPr lang="en-US" sz="2000" b="0" i="0" u="none" strike="noStrike" cap="none">
                <a:solidFill>
                  <a:srgbClr val="000000"/>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graphicFrame>
        <p:nvGraphicFramePr>
          <p:cNvPr id="203" name="Google Shape;203;p20"/>
          <p:cNvGraphicFramePr/>
          <p:nvPr/>
        </p:nvGraphicFramePr>
        <p:xfrm>
          <a:off x="4983162" y="200533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04" name="Google Shape;204;p20"/>
          <p:cNvCxnSpPr/>
          <p:nvPr/>
        </p:nvCxnSpPr>
        <p:spPr>
          <a:xfrm flipH="1">
            <a:off x="3187700" y="3043238"/>
            <a:ext cx="2006600" cy="557212"/>
          </a:xfrm>
          <a:prstGeom prst="straightConnector1">
            <a:avLst/>
          </a:prstGeom>
          <a:noFill/>
          <a:ln w="9525" cap="flat" cmpd="sng">
            <a:solidFill>
              <a:srgbClr val="00226C"/>
            </a:solidFill>
            <a:prstDash val="solid"/>
            <a:round/>
            <a:headEnd type="none" w="sm" len="sm"/>
            <a:tailEnd type="triangle" w="med" len="med"/>
          </a:ln>
        </p:spPr>
      </p:cxnSp>
      <p:cxnSp>
        <p:nvCxnSpPr>
          <p:cNvPr id="205" name="Google Shape;205;p20"/>
          <p:cNvCxnSpPr/>
          <p:nvPr/>
        </p:nvCxnSpPr>
        <p:spPr>
          <a:xfrm flipH="1">
            <a:off x="5394324" y="3019425"/>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06" name="Google Shape;206;p20"/>
          <p:cNvCxnSpPr/>
          <p:nvPr/>
        </p:nvCxnSpPr>
        <p:spPr>
          <a:xfrm>
            <a:off x="5614986" y="3043237"/>
            <a:ext cx="2097088" cy="557212"/>
          </a:xfrm>
          <a:prstGeom prst="straightConnector1">
            <a:avLst/>
          </a:prstGeom>
          <a:noFill/>
          <a:ln w="9525" cap="flat" cmpd="sng">
            <a:solidFill>
              <a:srgbClr val="00226C"/>
            </a:solidFill>
            <a:prstDash val="solid"/>
            <a:round/>
            <a:headEnd type="none" w="sm" len="sm"/>
            <a:tailEnd type="triangle" w="med" len="med"/>
          </a:ln>
        </p:spPr>
      </p:cxnSp>
      <p:graphicFrame>
        <p:nvGraphicFramePr>
          <p:cNvPr id="207" name="Google Shape;207;p20"/>
          <p:cNvGraphicFramePr/>
          <p:nvPr/>
        </p:nvGraphicFramePr>
        <p:xfrm>
          <a:off x="2529204" y="379815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8" name="Google Shape;208;p20"/>
          <p:cNvGraphicFramePr/>
          <p:nvPr/>
        </p:nvGraphicFramePr>
        <p:xfrm>
          <a:off x="4904104" y="375898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9" name="Google Shape;209;p20"/>
          <p:cNvGraphicFramePr/>
          <p:nvPr/>
        </p:nvGraphicFramePr>
        <p:xfrm>
          <a:off x="7215504" y="3749616"/>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Represent the game problem space by a tree:</a:t>
            </a:r>
            <a:endParaRPr/>
          </a:p>
          <a:p>
            <a:pPr marL="914400" lvl="1" indent="-355600" algn="l" rtl="0">
              <a:lnSpc>
                <a:spcPct val="100000"/>
              </a:lnSpc>
              <a:spcBef>
                <a:spcPts val="400"/>
              </a:spcBef>
              <a:spcAft>
                <a:spcPts val="0"/>
              </a:spcAft>
              <a:buSzPts val="2000"/>
              <a:buChar char="▪"/>
            </a:pPr>
            <a:r>
              <a:rPr lang="en-US"/>
              <a:t>Nodes represent ‘board positions’; edges represent legal moves.</a:t>
            </a:r>
            <a:endParaRPr/>
          </a:p>
          <a:p>
            <a:pPr marL="914400" lvl="1" indent="-355600" algn="l" rtl="0">
              <a:lnSpc>
                <a:spcPct val="100000"/>
              </a:lnSpc>
              <a:spcBef>
                <a:spcPts val="400"/>
              </a:spcBef>
              <a:spcAft>
                <a:spcPts val="0"/>
              </a:spcAft>
              <a:buSzPts val="2000"/>
              <a:buChar char="▪"/>
            </a:pPr>
            <a:r>
              <a:rPr lang="en-US"/>
              <a:t>Root node is the first position in which a decision must be made.</a:t>
            </a:r>
            <a:endParaRPr/>
          </a:p>
          <a:p>
            <a:pPr marL="914400" lvl="1"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217" name="Google Shape;217;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p:txBody>
      </p:sp>
      <p:pic>
        <p:nvPicPr>
          <p:cNvPr id="218" name="Google Shape;218;p21"/>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19" name="Google Shape;219;p2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Simplified Game Tree for 2 Moves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27" name="Google Shape;227;p2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28" name="Google Shape;228;p2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22"/>
          <p:cNvSpPr txBox="1"/>
          <p:nvPr/>
        </p:nvSpPr>
        <p:spPr>
          <a:xfrm>
            <a:off x="3588775" y="137360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0" name="Google Shape;230;p22"/>
          <p:cNvSpPr txBox="1"/>
          <p:nvPr/>
        </p:nvSpPr>
        <p:spPr>
          <a:xfrm>
            <a:off x="3683000" y="302074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Black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1" name="Google Shape;231;p22"/>
          <p:cNvSpPr txBox="1"/>
          <p:nvPr/>
        </p:nvSpPr>
        <p:spPr>
          <a:xfrm>
            <a:off x="9448800" y="4813710"/>
            <a:ext cx="2743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a:t>
            </a:r>
            <a:r>
              <a:rPr lang="en-US" sz="1400" b="0" i="0" u="none" strike="noStrike" cap="none">
                <a:solidFill>
                  <a:srgbClr val="000000"/>
                </a:solidFill>
                <a:latin typeface="Libre Franklin Thin"/>
                <a:ea typeface="Libre Franklin Thin"/>
                <a:cs typeface="Libre Franklin Thin"/>
                <a:sym typeface="Libre Franklin Thin"/>
              </a:rPr>
              <a:t>​</a:t>
            </a:r>
            <a:br>
              <a:rPr lang="en-US" sz="1400" b="0" i="0" u="none" strike="noStrike" cap="none">
                <a:solidFill>
                  <a:srgbClr val="000000"/>
                </a:solidFill>
                <a:latin typeface="Libre Franklin Thin"/>
                <a:ea typeface="Libre Franklin Thin"/>
                <a:cs typeface="Libre Franklin Thin"/>
                <a:sym typeface="Libre Franklin Thin"/>
              </a:rPr>
            </a:br>
            <a:r>
              <a:rPr lang="en-US" sz="1400" b="0" i="1" u="none" strike="noStrike" cap="none">
                <a:solidFill>
                  <a:srgbClr val="0066FF"/>
                </a:solidFill>
                <a:latin typeface="Libre Franklin Thin"/>
                <a:ea typeface="Libre Franklin Thin"/>
                <a:cs typeface="Libre Franklin Thin"/>
                <a:sym typeface="Libre Franklin Thin"/>
              </a:rPr>
              <a:t>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graphicFrame>
        <p:nvGraphicFramePr>
          <p:cNvPr id="232" name="Google Shape;232;p22"/>
          <p:cNvGraphicFramePr/>
          <p:nvPr/>
        </p:nvGraphicFramePr>
        <p:xfrm>
          <a:off x="4960375" y="123426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3" name="Google Shape;233;p22"/>
          <p:cNvGraphicFramePr/>
          <p:nvPr/>
        </p:nvGraphicFramePr>
        <p:xfrm>
          <a:off x="2431325"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4" name="Google Shape;234;p22"/>
          <p:cNvGraphicFramePr/>
          <p:nvPr/>
        </p:nvGraphicFramePr>
        <p:xfrm>
          <a:off x="4960375" y="263698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5" name="Google Shape;235;p22"/>
          <p:cNvGraphicFramePr/>
          <p:nvPr/>
        </p:nvGraphicFramePr>
        <p:xfrm>
          <a:off x="7609050"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36" name="Google Shape;236;p22"/>
          <p:cNvCxnSpPr/>
          <p:nvPr/>
        </p:nvCxnSpPr>
        <p:spPr>
          <a:xfrm>
            <a:off x="5456945" y="2240103"/>
            <a:ext cx="0" cy="345788"/>
          </a:xfrm>
          <a:prstGeom prst="straightConnector1">
            <a:avLst/>
          </a:prstGeom>
          <a:noFill/>
          <a:ln w="9525" cap="flat" cmpd="sng">
            <a:solidFill>
              <a:srgbClr val="00226C"/>
            </a:solidFill>
            <a:prstDash val="solid"/>
            <a:round/>
            <a:headEnd type="none" w="sm" len="sm"/>
            <a:tailEnd type="triangle" w="med" len="med"/>
          </a:ln>
        </p:spPr>
      </p:cxnSp>
      <p:cxnSp>
        <p:nvCxnSpPr>
          <p:cNvPr id="237" name="Google Shape;237;p22"/>
          <p:cNvCxnSpPr/>
          <p:nvPr/>
        </p:nvCxnSpPr>
        <p:spPr>
          <a:xfrm flipH="1">
            <a:off x="3456333" y="2215820"/>
            <a:ext cx="1412362" cy="370071"/>
          </a:xfrm>
          <a:prstGeom prst="straightConnector1">
            <a:avLst/>
          </a:prstGeom>
          <a:noFill/>
          <a:ln w="9525" cap="flat" cmpd="sng">
            <a:solidFill>
              <a:srgbClr val="00226C"/>
            </a:solidFill>
            <a:prstDash val="solid"/>
            <a:round/>
            <a:headEnd type="none" w="sm" len="sm"/>
            <a:tailEnd type="triangle" w="med" len="med"/>
          </a:ln>
        </p:spPr>
      </p:cxnSp>
      <p:cxnSp>
        <p:nvCxnSpPr>
          <p:cNvPr id="238" name="Google Shape;238;p22"/>
          <p:cNvCxnSpPr/>
          <p:nvPr/>
        </p:nvCxnSpPr>
        <p:spPr>
          <a:xfrm>
            <a:off x="6057895" y="2240103"/>
            <a:ext cx="1453125" cy="396880"/>
          </a:xfrm>
          <a:prstGeom prst="straightConnector1">
            <a:avLst/>
          </a:prstGeom>
          <a:noFill/>
          <a:ln w="9525" cap="flat" cmpd="sng">
            <a:solidFill>
              <a:srgbClr val="00226C"/>
            </a:solidFill>
            <a:prstDash val="solid"/>
            <a:round/>
            <a:headEnd type="none" w="sm" len="sm"/>
            <a:tailEnd type="triangle" w="med" len="med"/>
          </a:ln>
        </p:spPr>
      </p:cxnSp>
      <p:cxnSp>
        <p:nvCxnSpPr>
          <p:cNvPr id="239" name="Google Shape;239;p22"/>
          <p:cNvCxnSpPr/>
          <p:nvPr/>
        </p:nvCxnSpPr>
        <p:spPr>
          <a:xfrm flipH="1">
            <a:off x="1841500" y="3669771"/>
            <a:ext cx="615221" cy="686329"/>
          </a:xfrm>
          <a:prstGeom prst="straightConnector1">
            <a:avLst/>
          </a:prstGeom>
          <a:noFill/>
          <a:ln w="9525" cap="flat" cmpd="sng">
            <a:solidFill>
              <a:srgbClr val="00226C"/>
            </a:solidFill>
            <a:prstDash val="solid"/>
            <a:round/>
            <a:headEnd type="none" w="sm" len="sm"/>
            <a:tailEnd type="triangle" w="med" len="med"/>
          </a:ln>
        </p:spPr>
      </p:cxnSp>
      <p:cxnSp>
        <p:nvCxnSpPr>
          <p:cNvPr id="240" name="Google Shape;240;p22"/>
          <p:cNvCxnSpPr/>
          <p:nvPr/>
        </p:nvCxnSpPr>
        <p:spPr>
          <a:xfrm flipH="1">
            <a:off x="2921545" y="3706548"/>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41" name="Google Shape;241;p22"/>
          <p:cNvCxnSpPr/>
          <p:nvPr/>
        </p:nvCxnSpPr>
        <p:spPr>
          <a:xfrm>
            <a:off x="3424465" y="3734478"/>
            <a:ext cx="537935" cy="621622"/>
          </a:xfrm>
          <a:prstGeom prst="straightConnector1">
            <a:avLst/>
          </a:prstGeom>
          <a:noFill/>
          <a:ln w="9525" cap="flat" cmpd="sng">
            <a:solidFill>
              <a:srgbClr val="00226C"/>
            </a:solidFill>
            <a:prstDash val="solid"/>
            <a:round/>
            <a:headEnd type="none" w="sm" len="sm"/>
            <a:tailEnd type="triangle" w="med" len="med"/>
          </a:ln>
        </p:spPr>
      </p:cxnSp>
      <p:cxnSp>
        <p:nvCxnSpPr>
          <p:cNvPr id="242" name="Google Shape;242;p22"/>
          <p:cNvCxnSpPr/>
          <p:nvPr/>
        </p:nvCxnSpPr>
        <p:spPr>
          <a:xfrm>
            <a:off x="5057776" y="3706548"/>
            <a:ext cx="207875" cy="797010"/>
          </a:xfrm>
          <a:prstGeom prst="straightConnector1">
            <a:avLst/>
          </a:prstGeom>
          <a:noFill/>
          <a:ln w="9525" cap="flat" cmpd="sng">
            <a:solidFill>
              <a:srgbClr val="00226C"/>
            </a:solidFill>
            <a:prstDash val="solid"/>
            <a:round/>
            <a:headEnd type="none" w="sm" len="sm"/>
            <a:tailEnd type="triangle" w="med" len="med"/>
          </a:ln>
        </p:spPr>
      </p:cxnSp>
      <p:cxnSp>
        <p:nvCxnSpPr>
          <p:cNvPr id="243" name="Google Shape;243;p22"/>
          <p:cNvCxnSpPr/>
          <p:nvPr/>
        </p:nvCxnSpPr>
        <p:spPr>
          <a:xfrm>
            <a:off x="6033174" y="3595398"/>
            <a:ext cx="2263220" cy="952982"/>
          </a:xfrm>
          <a:prstGeom prst="straightConnector1">
            <a:avLst/>
          </a:prstGeom>
          <a:noFill/>
          <a:ln w="9525" cap="flat" cmpd="sng">
            <a:solidFill>
              <a:srgbClr val="00226C"/>
            </a:solidFill>
            <a:prstDash val="solid"/>
            <a:round/>
            <a:headEnd type="none" w="sm" len="sm"/>
            <a:tailEnd type="triangle" w="med" len="med"/>
          </a:ln>
        </p:spPr>
      </p:cxnSp>
      <p:cxnSp>
        <p:nvCxnSpPr>
          <p:cNvPr id="244" name="Google Shape;244;p22"/>
          <p:cNvCxnSpPr/>
          <p:nvPr/>
        </p:nvCxnSpPr>
        <p:spPr>
          <a:xfrm>
            <a:off x="5577748" y="3735483"/>
            <a:ext cx="539941" cy="760729"/>
          </a:xfrm>
          <a:prstGeom prst="straightConnector1">
            <a:avLst/>
          </a:prstGeom>
          <a:noFill/>
          <a:ln w="9525" cap="flat" cmpd="sng">
            <a:solidFill>
              <a:srgbClr val="00226C"/>
            </a:solidFill>
            <a:prstDash val="solid"/>
            <a:round/>
            <a:headEnd type="none" w="sm" len="sm"/>
            <a:tailEnd type="triangle" w="med" len="med"/>
          </a:ln>
        </p:spPr>
      </p:cxnSp>
      <p:cxnSp>
        <p:nvCxnSpPr>
          <p:cNvPr id="245" name="Google Shape;245;p22"/>
          <p:cNvCxnSpPr/>
          <p:nvPr/>
        </p:nvCxnSpPr>
        <p:spPr>
          <a:xfrm>
            <a:off x="5953317" y="3718719"/>
            <a:ext cx="1160227" cy="777493"/>
          </a:xfrm>
          <a:prstGeom prst="straightConnector1">
            <a:avLst/>
          </a:prstGeom>
          <a:noFill/>
          <a:ln w="9525" cap="flat" cmpd="sng">
            <a:solidFill>
              <a:srgbClr val="00226C"/>
            </a:solidFill>
            <a:prstDash val="solid"/>
            <a:round/>
            <a:headEnd type="none" w="sm" len="sm"/>
            <a:tailEnd type="triangle" w="med" len="med"/>
          </a:ln>
        </p:spPr>
      </p:cxnSp>
      <p:graphicFrame>
        <p:nvGraphicFramePr>
          <p:cNvPr id="246" name="Google Shape;246;p22"/>
          <p:cNvGraphicFramePr/>
          <p:nvPr/>
        </p:nvGraphicFramePr>
        <p:xfrm>
          <a:off x="3588392" y="453367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7" name="Google Shape;247;p22"/>
          <p:cNvGraphicFramePr/>
          <p:nvPr/>
        </p:nvGraphicFramePr>
        <p:xfrm>
          <a:off x="2417414" y="4503558"/>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8" name="Google Shape;248;p22"/>
          <p:cNvGraphicFramePr/>
          <p:nvPr/>
        </p:nvGraphicFramePr>
        <p:xfrm>
          <a:off x="1155970" y="4503558"/>
          <a:ext cx="1015375" cy="1005870"/>
        </p:xfrm>
        <a:graphic>
          <a:graphicData uri="http://schemas.openxmlformats.org/drawingml/2006/table">
            <a:tbl>
              <a:tblPr firstRow="1" bandRow="1">
                <a:noFill/>
                <a:tableStyleId>{5DEC5876-CE94-4699-AC55-0A99E473813B}</a:tableStyleId>
              </a:tblPr>
              <a:tblGrid>
                <a:gridCol w="41465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9" name="Google Shape;249;p22"/>
          <p:cNvGraphicFramePr/>
          <p:nvPr/>
        </p:nvGraphicFramePr>
        <p:xfrm>
          <a:off x="4783511"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0" name="Google Shape;250;p22"/>
          <p:cNvGraphicFramePr/>
          <p:nvPr/>
        </p:nvGraphicFramePr>
        <p:xfrm>
          <a:off x="5929630"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1" name="Google Shape;251;p22"/>
          <p:cNvGraphicFramePr/>
          <p:nvPr/>
        </p:nvGraphicFramePr>
        <p:xfrm>
          <a:off x="7014450" y="4585211"/>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2" name="Google Shape;252;p22"/>
          <p:cNvGraphicFramePr/>
          <p:nvPr/>
        </p:nvGraphicFramePr>
        <p:xfrm>
          <a:off x="8166449" y="4594677"/>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53" name="Google Shape;253;p22"/>
          <p:cNvCxnSpPr/>
          <p:nvPr/>
        </p:nvCxnSpPr>
        <p:spPr>
          <a:xfrm>
            <a:off x="8091161" y="3696759"/>
            <a:ext cx="14459" cy="419088"/>
          </a:xfrm>
          <a:prstGeom prst="straightConnector1">
            <a:avLst/>
          </a:prstGeom>
          <a:noFill/>
          <a:ln w="9525" cap="flat" cmpd="sng">
            <a:solidFill>
              <a:srgbClr val="00226C"/>
            </a:solidFill>
            <a:prstDash val="solid"/>
            <a:round/>
            <a:headEnd type="none" w="sm" len="sm"/>
            <a:tailEnd type="triangle" w="med" len="med"/>
          </a:ln>
        </p:spPr>
      </p:cxnSp>
      <p:cxnSp>
        <p:nvCxnSpPr>
          <p:cNvPr id="254" name="Google Shape;254;p22"/>
          <p:cNvCxnSpPr/>
          <p:nvPr/>
        </p:nvCxnSpPr>
        <p:spPr>
          <a:xfrm>
            <a:off x="8136399" y="3618547"/>
            <a:ext cx="502998" cy="486506"/>
          </a:xfrm>
          <a:prstGeom prst="straightConnector1">
            <a:avLst/>
          </a:prstGeom>
          <a:noFill/>
          <a:ln w="9525" cap="flat" cmpd="sng">
            <a:solidFill>
              <a:srgbClr val="00226C"/>
            </a:solidFill>
            <a:prstDash val="solid"/>
            <a:round/>
            <a:headEnd type="none" w="sm" len="sm"/>
            <a:tailEnd type="triangle" w="med" len="med"/>
          </a:ln>
        </p:spPr>
      </p:cxnSp>
      <p:cxnSp>
        <p:nvCxnSpPr>
          <p:cNvPr id="255" name="Google Shape;255;p22"/>
          <p:cNvCxnSpPr/>
          <p:nvPr/>
        </p:nvCxnSpPr>
        <p:spPr>
          <a:xfrm flipH="1">
            <a:off x="7695201" y="3772950"/>
            <a:ext cx="255950" cy="323313"/>
          </a:xfrm>
          <a:prstGeom prst="straightConnector1">
            <a:avLst/>
          </a:prstGeom>
          <a:noFill/>
          <a:ln w="9525" cap="flat" cmpd="sng">
            <a:solidFill>
              <a:srgbClr val="00226C"/>
            </a:solidFill>
            <a:prstDash val="solid"/>
            <a:round/>
            <a:headEnd type="none" w="sm" len="sm"/>
            <a:tailEnd type="triangle" w="med" len="med"/>
          </a:ln>
        </p:spPr>
      </p:cxnSp>
      <p:sp>
        <p:nvSpPr>
          <p:cNvPr id="256" name="Google Shape;256;p22"/>
          <p:cNvSpPr/>
          <p:nvPr/>
        </p:nvSpPr>
        <p:spPr>
          <a:xfrm>
            <a:off x="7882360" y="406075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7" name="Google Shape;257;p22"/>
          <p:cNvSpPr/>
          <p:nvPr/>
        </p:nvSpPr>
        <p:spPr>
          <a:xfrm>
            <a:off x="7475902" y="404044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8" name="Google Shape;258;p22"/>
          <p:cNvSpPr/>
          <p:nvPr/>
        </p:nvSpPr>
        <p:spPr>
          <a:xfrm>
            <a:off x="8363531" y="4071889"/>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Adversarial Search</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66" name="Google Shape;266;p2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67" name="Google Shape;267;p2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68" name="Google Shape;268;p23" descr="A picture containing drawing&#10;&#10;Description automatically generated"/>
          <p:cNvPicPr preferRelativeResize="0"/>
          <p:nvPr/>
        </p:nvPicPr>
        <p:blipFill rotWithShape="1">
          <a:blip r:embed="rId4">
            <a:alphaModFix/>
          </a:blip>
          <a:srcRect/>
          <a:stretch/>
        </p:blipFill>
        <p:spPr>
          <a:xfrm>
            <a:off x="3322937" y="1513109"/>
            <a:ext cx="4995558" cy="43896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Battle of Wits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76" name="Google Shape;276;p2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77" name="Google Shape;277;p2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 name="Google Shape;278;p24"/>
          <p:cNvSpPr txBox="1"/>
          <p:nvPr/>
        </p:nvSpPr>
        <p:spPr>
          <a:xfrm>
            <a:off x="3990295" y="6550223"/>
            <a:ext cx="42114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https://www.youtube.com/watch?v=rMz7JBRbmNo</a:t>
            </a:r>
            <a:endParaRPr sz="1400" b="0" i="0" u="none" strike="noStrike" cap="none" dirty="0">
              <a:solidFill>
                <a:schemeClr val="accent3"/>
              </a:solidFill>
              <a:latin typeface="Arial"/>
              <a:ea typeface="Arial"/>
              <a:cs typeface="Arial"/>
              <a:sym typeface="Arial"/>
            </a:endParaRPr>
          </a:p>
        </p:txBody>
      </p:sp>
      <p:pic>
        <p:nvPicPr>
          <p:cNvPr id="279" name="Google Shape;279;p24"/>
          <p:cNvPicPr preferRelativeResize="0"/>
          <p:nvPr/>
        </p:nvPicPr>
        <p:blipFill rotWithShape="1">
          <a:blip r:embed="rId5">
            <a:alphaModFix/>
          </a:blip>
          <a:srcRect/>
          <a:stretch/>
        </p:blipFill>
        <p:spPr>
          <a:xfrm>
            <a:off x="1495790" y="1131328"/>
            <a:ext cx="9353393" cy="52612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46AA62-EB1B-C0BE-0C81-0166439233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98" b="12851"/>
          <a:stretch/>
        </p:blipFill>
        <p:spPr bwMode="auto">
          <a:xfrm>
            <a:off x="20" y="10"/>
            <a:ext cx="12191980" cy="6857990"/>
          </a:xfrm>
          <a:prstGeom prst="rect">
            <a:avLst/>
          </a:prstGeom>
          <a:solidFill>
            <a:srgbClr val="FFFFFF"/>
          </a:solidFill>
          <a:ln>
            <a:noFill/>
          </a:ln>
        </p:spPr>
      </p:pic>
    </p:spTree>
    <p:extLst>
      <p:ext uri="{BB962C8B-B14F-4D97-AF65-F5344CB8AC3E}">
        <p14:creationId xmlns:p14="http://schemas.microsoft.com/office/powerpoint/2010/main" val="3160202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dirty="0">
                <a:solidFill>
                  <a:srgbClr val="370661"/>
                </a:solidFill>
              </a:rPr>
              <a:t>Adversarial Search</a:t>
            </a:r>
            <a:endParaRPr dirty="0"/>
          </a:p>
        </p:txBody>
      </p:sp>
      <p:sp>
        <p:nvSpPr>
          <p:cNvPr id="2" name="TextBox 1">
            <a:extLst>
              <a:ext uri="{FF2B5EF4-FFF2-40B4-BE49-F238E27FC236}">
                <a16:creationId xmlns:a16="http://schemas.microsoft.com/office/drawing/2014/main" id="{907D0FC2-63CD-D973-3F0C-496840DEDC0C}"/>
              </a:ext>
            </a:extLst>
          </p:cNvPr>
          <p:cNvSpPr txBox="1"/>
          <p:nvPr/>
        </p:nvSpPr>
        <p:spPr>
          <a:xfrm>
            <a:off x="2762451" y="1347537"/>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129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dirty="0"/>
              <a:t>Part 1: Games as Search</a:t>
            </a:r>
            <a:endParaRPr dirty="0"/>
          </a:p>
          <a:p>
            <a:pPr marL="914400" lvl="1" indent="-355600" algn="l" rtl="0">
              <a:lnSpc>
                <a:spcPct val="140000"/>
              </a:lnSpc>
              <a:spcBef>
                <a:spcPts val="0"/>
              </a:spcBef>
              <a:spcAft>
                <a:spcPts val="0"/>
              </a:spcAft>
              <a:buSzPts val="2000"/>
              <a:buChar char="▪"/>
            </a:pPr>
            <a:r>
              <a:rPr lang="en-US" dirty="0"/>
              <a:t>Motivation</a:t>
            </a:r>
            <a:endParaRPr dirty="0"/>
          </a:p>
          <a:p>
            <a:pPr marL="914400" lvl="1" indent="-355600" algn="l" rtl="0">
              <a:lnSpc>
                <a:spcPct val="140000"/>
              </a:lnSpc>
              <a:spcBef>
                <a:spcPts val="0"/>
              </a:spcBef>
              <a:spcAft>
                <a:spcPts val="0"/>
              </a:spcAft>
              <a:buSzPts val="2000"/>
              <a:buChar char="▪"/>
            </a:pPr>
            <a:r>
              <a:rPr lang="en-US" dirty="0"/>
              <a:t>Game-playing AI successes</a:t>
            </a:r>
            <a:endParaRPr dirty="0"/>
          </a:p>
          <a:p>
            <a:pPr marL="914400" lvl="1" indent="-355600" algn="l" rtl="0">
              <a:lnSpc>
                <a:spcPct val="140000"/>
              </a:lnSpc>
              <a:spcBef>
                <a:spcPts val="0"/>
              </a:spcBef>
              <a:spcAft>
                <a:spcPts val="0"/>
              </a:spcAft>
              <a:buSzPts val="2000"/>
              <a:buChar char="▪"/>
            </a:pPr>
            <a:r>
              <a:rPr lang="en-US" dirty="0"/>
              <a:t>Game Trees</a:t>
            </a:r>
            <a:endParaRPr dirty="0"/>
          </a:p>
          <a:p>
            <a:pPr marL="914400" lvl="1" indent="-355600" algn="l" rtl="0">
              <a:lnSpc>
                <a:spcPct val="140000"/>
              </a:lnSpc>
              <a:spcBef>
                <a:spcPts val="0"/>
              </a:spcBef>
              <a:spcAft>
                <a:spcPts val="0"/>
              </a:spcAft>
              <a:buSzPts val="2000"/>
              <a:buChar char="▪"/>
            </a:pPr>
            <a:r>
              <a:rPr lang="en-US" b="1" dirty="0"/>
              <a:t>Evaluation Functions</a:t>
            </a:r>
            <a:endParaRPr b="1" dirty="0"/>
          </a:p>
          <a:p>
            <a:pPr marL="228600" lvl="0" indent="-228600" algn="l" rtl="0">
              <a:lnSpc>
                <a:spcPct val="140000"/>
              </a:lnSpc>
              <a:spcBef>
                <a:spcPts val="0"/>
              </a:spcBef>
              <a:spcAft>
                <a:spcPts val="0"/>
              </a:spcAft>
              <a:buSzPts val="2000"/>
              <a:buChar char="o"/>
            </a:pPr>
            <a:r>
              <a:rPr lang="en-US" b="1" dirty="0"/>
              <a:t>Part II: Adversarial Search</a:t>
            </a:r>
            <a:endParaRPr b="1" dirty="0"/>
          </a:p>
          <a:p>
            <a:pPr marL="914400" lvl="1" indent="-355600" algn="l" rtl="0">
              <a:lnSpc>
                <a:spcPct val="140000"/>
              </a:lnSpc>
              <a:spcBef>
                <a:spcPts val="0"/>
              </a:spcBef>
              <a:spcAft>
                <a:spcPts val="0"/>
              </a:spcAft>
              <a:buSzPts val="2000"/>
              <a:buChar char="▪"/>
            </a:pPr>
            <a:r>
              <a:rPr lang="en-US" b="1" dirty="0"/>
              <a:t>The Minimax Rule</a:t>
            </a:r>
            <a:endParaRPr b="1" dirty="0"/>
          </a:p>
          <a:p>
            <a:pPr marL="914400" lvl="1" indent="-355600" algn="l" rtl="0">
              <a:lnSpc>
                <a:spcPct val="140000"/>
              </a:lnSpc>
              <a:spcBef>
                <a:spcPts val="0"/>
              </a:spcBef>
              <a:spcAft>
                <a:spcPts val="0"/>
              </a:spcAft>
              <a:buSzPts val="2000"/>
              <a:buChar char="▪"/>
            </a:pPr>
            <a:r>
              <a:rPr lang="en-US" b="1" dirty="0"/>
              <a:t>Alpha-Beta Pruning</a:t>
            </a:r>
            <a:endParaRPr b="1" dirty="0"/>
          </a:p>
          <a:p>
            <a:pPr marL="228600" lvl="0" indent="0" algn="l" rtl="0">
              <a:lnSpc>
                <a:spcPct val="140000"/>
              </a:lnSpc>
              <a:spcBef>
                <a:spcPts val="0"/>
              </a:spcBef>
              <a:spcAft>
                <a:spcPts val="0"/>
              </a:spcAft>
              <a:buSzPts val="2000"/>
              <a:buNone/>
            </a:pPr>
            <a:endParaRPr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421/521  |  2</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72104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Two players:  MAX, MAX’s opponent MIN</a:t>
            </a:r>
            <a:endParaRPr/>
          </a:p>
          <a:p>
            <a:pPr marL="457200" lvl="0" indent="-355600" algn="l" rtl="0">
              <a:lnSpc>
                <a:spcPct val="100000"/>
              </a:lnSpc>
              <a:spcBef>
                <a:spcPts val="400"/>
              </a:spcBef>
              <a:spcAft>
                <a:spcPts val="0"/>
              </a:spcAft>
              <a:buSzPts val="2000"/>
              <a:buChar char="o"/>
            </a:pPr>
            <a:r>
              <a:rPr lang="en-US" b="1" i="1">
                <a:solidFill>
                  <a:srgbClr val="0000FF"/>
                </a:solidFill>
              </a:rPr>
              <a:t>All play is computed from MAX’s vantage point.</a:t>
            </a:r>
            <a:endParaRPr/>
          </a:p>
          <a:p>
            <a:pPr marL="457200" lvl="0" indent="-355600" algn="l" rtl="0">
              <a:lnSpc>
                <a:spcPct val="100000"/>
              </a:lnSpc>
              <a:spcBef>
                <a:spcPts val="400"/>
              </a:spcBef>
              <a:spcAft>
                <a:spcPts val="0"/>
              </a:spcAft>
              <a:buSzPts val="2000"/>
              <a:buChar char="o"/>
            </a:pPr>
            <a:r>
              <a:rPr lang="en-US" b="1"/>
              <a:t>When MAX moves, MAX attempts to MAXimize MAX’s outcome.</a:t>
            </a:r>
            <a:endParaRPr/>
          </a:p>
          <a:p>
            <a:pPr marL="457200" lvl="0" indent="-355600" algn="l" rtl="0">
              <a:lnSpc>
                <a:spcPct val="100000"/>
              </a:lnSpc>
              <a:spcBef>
                <a:spcPts val="400"/>
              </a:spcBef>
              <a:spcAft>
                <a:spcPts val="0"/>
              </a:spcAft>
              <a:buSzPts val="2000"/>
              <a:buChar char="o"/>
            </a:pPr>
            <a:r>
              <a:rPr lang="en-US" b="1"/>
              <a:t>When MAX’s opponent moves, they attempt to MINimize MAX’s outcome.</a:t>
            </a:r>
            <a:endParaRPr b="1"/>
          </a:p>
          <a:p>
            <a:pPr marL="457200" lvl="0" indent="-355600" algn="ctr" rtl="0">
              <a:lnSpc>
                <a:spcPct val="100000"/>
              </a:lnSpc>
              <a:spcBef>
                <a:spcPts val="400"/>
              </a:spcBef>
              <a:spcAft>
                <a:spcPts val="0"/>
              </a:spcAft>
              <a:buSzPts val="2000"/>
              <a:buChar char="o"/>
            </a:pPr>
            <a:r>
              <a:rPr lang="en-US" b="1"/>
              <a:t>WE TYPICALLY ASSUME MAX MOVES FIRST:</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Label the root (level 0) MAX</a:t>
            </a:r>
            <a:endParaRPr/>
          </a:p>
          <a:p>
            <a:pPr marL="457200" lvl="0" indent="-355600" algn="l" rtl="0">
              <a:lnSpc>
                <a:spcPct val="100000"/>
              </a:lnSpc>
              <a:spcBef>
                <a:spcPts val="400"/>
              </a:spcBef>
              <a:spcAft>
                <a:spcPts val="0"/>
              </a:spcAft>
              <a:buSzPts val="2000"/>
              <a:buChar char="o"/>
            </a:pPr>
            <a:r>
              <a:rPr lang="en-US" b="1"/>
              <a:t>Alternate MAX/MIN labels at each  successive tree level </a:t>
            </a:r>
            <a:r>
              <a:rPr lang="en-US" b="1" i="1"/>
              <a:t>(ply).</a:t>
            </a:r>
            <a:endParaRPr/>
          </a:p>
          <a:p>
            <a:pPr marL="457200" lvl="0" indent="-355600" algn="l" rtl="0">
              <a:lnSpc>
                <a:spcPct val="100000"/>
              </a:lnSpc>
              <a:spcBef>
                <a:spcPts val="400"/>
              </a:spcBef>
              <a:spcAft>
                <a:spcPts val="0"/>
              </a:spcAft>
              <a:buSzPts val="2000"/>
              <a:buChar char="o"/>
            </a:pPr>
            <a:r>
              <a:rPr lang="en-US" b="1" i="1">
                <a:solidFill>
                  <a:srgbClr val="0000FF"/>
                </a:solidFill>
              </a:rPr>
              <a:t>Even levels </a:t>
            </a:r>
            <a:r>
              <a:rPr lang="en-US" b="1"/>
              <a:t>represent turns for MAX</a:t>
            </a:r>
            <a:endParaRPr/>
          </a:p>
          <a:p>
            <a:pPr marL="457200" lvl="0" indent="-355600" algn="l" rtl="0">
              <a:lnSpc>
                <a:spcPct val="100000"/>
              </a:lnSpc>
              <a:spcBef>
                <a:spcPts val="400"/>
              </a:spcBef>
              <a:spcAft>
                <a:spcPts val="0"/>
              </a:spcAft>
              <a:buSzPts val="2000"/>
              <a:buChar char="o"/>
            </a:pPr>
            <a:r>
              <a:rPr lang="en-US" b="1" i="1">
                <a:solidFill>
                  <a:srgbClr val="0000FF"/>
                </a:solidFill>
              </a:rPr>
              <a:t>Odd levels </a:t>
            </a:r>
            <a:r>
              <a:rPr lang="en-US" b="1"/>
              <a:t>represent turns for MIN</a:t>
            </a:r>
            <a:endParaRPr/>
          </a:p>
          <a:p>
            <a:pPr marL="457200" lvl="0" indent="-228600" algn="l" rtl="0">
              <a:lnSpc>
                <a:spcPct val="110000"/>
              </a:lnSpc>
              <a:spcBef>
                <a:spcPts val="400"/>
              </a:spcBef>
              <a:spcAft>
                <a:spcPts val="0"/>
              </a:spcAft>
              <a:buSzPts val="2000"/>
              <a:buNone/>
            </a:pPr>
            <a:endParaRPr b="1"/>
          </a:p>
        </p:txBody>
      </p:sp>
      <p:sp>
        <p:nvSpPr>
          <p:cNvPr id="287" name="Google Shape;287;p2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MAX &amp; MIN Nodes : An egocentric view</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88" name="Google Shape;288;p2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89" name="Google Shape;289;p2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solidFill>
                  <a:srgbClr val="A61A77"/>
                </a:solidFill>
              </a:rPr>
              <a:t>Represent the game problem space by a tree:</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Nodes represent ‘board positions’; edges represent legal moves.</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Root node is the first position in which a decision must be made.</a:t>
            </a:r>
            <a:endParaRPr>
              <a:solidFill>
                <a:srgbClr val="A61A77"/>
              </a:solidFill>
            </a:endParaRPr>
          </a:p>
          <a:p>
            <a:pPr marL="914400" lvl="1" indent="-228600" algn="l" rtl="0">
              <a:lnSpc>
                <a:spcPct val="100000"/>
              </a:lnSpc>
              <a:spcBef>
                <a:spcPts val="400"/>
              </a:spcBef>
              <a:spcAft>
                <a:spcPts val="0"/>
              </a:spcAft>
              <a:buSzPts val="2000"/>
              <a:buNone/>
            </a:pP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FF0000"/>
                </a:solidFill>
              </a:rPr>
              <a:t>Evaluation function </a:t>
            </a:r>
            <a:r>
              <a:rPr lang="en-US" b="1" i="1">
                <a:solidFill>
                  <a:srgbClr val="FF0000"/>
                </a:solidFill>
              </a:rPr>
              <a:t>f</a:t>
            </a:r>
            <a:r>
              <a:rPr lang="en-US" b="1">
                <a:solidFill>
                  <a:srgbClr val="FF0000"/>
                </a:solidFill>
              </a:rPr>
              <a:t> assigns real-number scores to `board positions’  </a:t>
            </a:r>
            <a:r>
              <a:rPr lang="en-US" b="1" i="1">
                <a:solidFill>
                  <a:srgbClr val="FF0000"/>
                </a:solidFill>
              </a:rPr>
              <a:t>without reference to path</a:t>
            </a: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000000"/>
                </a:solidFill>
              </a:rPr>
              <a:t>Terminal nodes represent ways the game could end, labeled with the desirability of that ending (e.g. win/lose/draw or a numerical score)</a:t>
            </a:r>
            <a:endParaRPr>
              <a:solidFill>
                <a:srgbClr val="000000"/>
              </a:solidFill>
            </a:endParaRPr>
          </a:p>
          <a:p>
            <a:pPr marL="457200" lvl="0" indent="-228600" algn="l" rtl="0">
              <a:lnSpc>
                <a:spcPct val="100000"/>
              </a:lnSpc>
              <a:spcBef>
                <a:spcPts val="400"/>
              </a:spcBef>
              <a:spcAft>
                <a:spcPts val="0"/>
              </a:spcAft>
              <a:buSzPts val="2000"/>
              <a:buNone/>
            </a:pPr>
            <a:endParaRPr>
              <a:solidFill>
                <a:srgbClr val="000000"/>
              </a:solidFill>
            </a:endParaRPr>
          </a:p>
          <a:p>
            <a:pPr marL="457200" lvl="0" indent="-228600" algn="l" rtl="0">
              <a:lnSpc>
                <a:spcPct val="110000"/>
              </a:lnSpc>
              <a:spcBef>
                <a:spcPts val="400"/>
              </a:spcBef>
              <a:spcAft>
                <a:spcPts val="0"/>
              </a:spcAft>
              <a:buSzPts val="2000"/>
              <a:buNone/>
            </a:pPr>
            <a:endParaRPr b="1">
              <a:solidFill>
                <a:srgbClr val="000000"/>
              </a:solidFill>
            </a:endParaRPr>
          </a:p>
        </p:txBody>
      </p:sp>
      <p:sp>
        <p:nvSpPr>
          <p:cNvPr id="297" name="Google Shape;29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98" name="Google Shape;298;p2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99" name="Google Shape;299;p2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20000"/>
              </a:lnSpc>
              <a:spcBef>
                <a:spcPts val="400"/>
              </a:spcBef>
              <a:spcAft>
                <a:spcPts val="0"/>
              </a:spcAft>
              <a:buSzPts val="2000"/>
              <a:buChar char="o"/>
            </a:pPr>
            <a:r>
              <a:rPr lang="en-US" b="1"/>
              <a:t>Evaluates how good a ‘board position’ is</a:t>
            </a:r>
            <a:endParaRPr/>
          </a:p>
          <a:p>
            <a:pPr marL="457200" lvl="0" indent="-355600" algn="l" rtl="0">
              <a:lnSpc>
                <a:spcPct val="120000"/>
              </a:lnSpc>
              <a:spcBef>
                <a:spcPts val="400"/>
              </a:spcBef>
              <a:spcAft>
                <a:spcPts val="0"/>
              </a:spcAft>
              <a:buSzPts val="2000"/>
              <a:buChar char="o"/>
            </a:pPr>
            <a:r>
              <a:rPr lang="en-US" b="1"/>
              <a:t>Based on </a:t>
            </a:r>
            <a:r>
              <a:rPr lang="en-US" b="1" i="1">
                <a:solidFill>
                  <a:srgbClr val="0D5BFF"/>
                </a:solidFill>
              </a:rPr>
              <a:t>static features</a:t>
            </a:r>
            <a:r>
              <a:rPr lang="en-US" b="1" i="1">
                <a:solidFill>
                  <a:schemeClr val="accent2"/>
                </a:solidFill>
              </a:rPr>
              <a:t> </a:t>
            </a:r>
            <a:r>
              <a:rPr lang="en-US" b="1"/>
              <a:t>of that board alone</a:t>
            </a:r>
            <a:endParaRPr/>
          </a:p>
          <a:p>
            <a:pPr marL="457200" lvl="0" indent="-355600" algn="l" rtl="0">
              <a:lnSpc>
                <a:spcPct val="120000"/>
              </a:lnSpc>
              <a:spcBef>
                <a:spcPts val="400"/>
              </a:spcBef>
              <a:spcAft>
                <a:spcPts val="0"/>
              </a:spcAft>
              <a:buSzPts val="2000"/>
              <a:buChar char="o"/>
            </a:pPr>
            <a:r>
              <a:rPr lang="en-US" b="1"/>
              <a:t>Zero-sum assumption lets us use one function to describe goodness for both players.</a:t>
            </a:r>
            <a:endParaRPr/>
          </a:p>
          <a:p>
            <a:pPr marL="914400" lvl="1" indent="-355600" algn="l" rtl="0">
              <a:lnSpc>
                <a:spcPct val="120000"/>
              </a:lnSpc>
              <a:spcBef>
                <a:spcPts val="400"/>
              </a:spcBef>
              <a:spcAft>
                <a:spcPts val="0"/>
              </a:spcAft>
              <a:buSzPts val="2000"/>
              <a:buChar char="▪"/>
            </a:pPr>
            <a:r>
              <a:rPr lang="en-US" b="1" i="1">
                <a:solidFill>
                  <a:srgbClr val="0000FF"/>
                </a:solidFill>
              </a:rPr>
              <a:t>f(n)&gt;0 </a:t>
            </a:r>
            <a:r>
              <a:rPr lang="en-US"/>
              <a:t>if MAX is winning in position </a:t>
            </a:r>
            <a:r>
              <a:rPr lang="en-US" i="1"/>
              <a:t>n</a:t>
            </a:r>
            <a:endParaRPr/>
          </a:p>
          <a:p>
            <a:pPr marL="914400" lvl="1" indent="-355600" algn="l" rtl="0">
              <a:lnSpc>
                <a:spcPct val="120000"/>
              </a:lnSpc>
              <a:spcBef>
                <a:spcPts val="400"/>
              </a:spcBef>
              <a:spcAft>
                <a:spcPts val="0"/>
              </a:spcAft>
              <a:buSzPts val="2000"/>
              <a:buChar char="▪"/>
            </a:pPr>
            <a:r>
              <a:rPr lang="en-US" b="1" i="1">
                <a:solidFill>
                  <a:srgbClr val="0000FF"/>
                </a:solidFill>
              </a:rPr>
              <a:t>f(n)=0 </a:t>
            </a:r>
            <a:r>
              <a:rPr lang="en-US"/>
              <a:t>if position </a:t>
            </a:r>
            <a:r>
              <a:rPr lang="en-US" i="1"/>
              <a:t>n</a:t>
            </a:r>
            <a:r>
              <a:rPr lang="en-US"/>
              <a:t> is tied</a:t>
            </a:r>
            <a:endParaRPr/>
          </a:p>
          <a:p>
            <a:pPr marL="914400" lvl="1" indent="-355600" algn="l" rtl="0">
              <a:lnSpc>
                <a:spcPct val="120000"/>
              </a:lnSpc>
              <a:spcBef>
                <a:spcPts val="400"/>
              </a:spcBef>
              <a:spcAft>
                <a:spcPts val="0"/>
              </a:spcAft>
              <a:buSzPts val="2000"/>
              <a:buChar char="▪"/>
            </a:pPr>
            <a:r>
              <a:rPr lang="en-US" b="1" i="1">
                <a:solidFill>
                  <a:srgbClr val="0000FF"/>
                </a:solidFill>
              </a:rPr>
              <a:t>f(n)&lt;0 </a:t>
            </a:r>
            <a:r>
              <a:rPr lang="en-US"/>
              <a:t>if MIN is winning in position </a:t>
            </a:r>
            <a:r>
              <a:rPr lang="en-US" i="1"/>
              <a:t>n</a:t>
            </a:r>
            <a:endParaRPr/>
          </a:p>
          <a:p>
            <a:pPr marL="457200" lvl="0" indent="-355600" algn="l" rtl="0">
              <a:lnSpc>
                <a:spcPct val="100000"/>
              </a:lnSpc>
              <a:spcBef>
                <a:spcPts val="400"/>
              </a:spcBef>
              <a:spcAft>
                <a:spcPts val="0"/>
              </a:spcAft>
              <a:buSzPts val="2000"/>
              <a:buChar char="o"/>
            </a:pPr>
            <a:r>
              <a:rPr lang="en-US" b="1"/>
              <a:t>Build using expert knowledge, </a:t>
            </a:r>
            <a:endParaRPr/>
          </a:p>
          <a:p>
            <a:pPr marL="914400" lvl="1" indent="-355600" algn="l" rtl="0">
              <a:lnSpc>
                <a:spcPct val="100000"/>
              </a:lnSpc>
              <a:spcBef>
                <a:spcPts val="400"/>
              </a:spcBef>
              <a:spcAft>
                <a:spcPts val="0"/>
              </a:spcAft>
              <a:buSzPts val="2000"/>
              <a:buChar char="▪"/>
            </a:pPr>
            <a:r>
              <a:rPr lang="en-US"/>
              <a:t>Tic-tac-toe</a:t>
            </a:r>
            <a:r>
              <a:rPr lang="en-US" b="1" i="1">
                <a:solidFill>
                  <a:srgbClr val="0000FF"/>
                </a:solidFill>
              </a:rPr>
              <a:t>: f(n)=(# of 3 lengths open for MAX)- (# open for MIN)</a:t>
            </a:r>
            <a:endParaRPr/>
          </a:p>
          <a:p>
            <a:pPr marL="914400" lvl="1" indent="-228600" algn="l" rtl="0">
              <a:lnSpc>
                <a:spcPct val="100000"/>
              </a:lnSpc>
              <a:spcBef>
                <a:spcPts val="400"/>
              </a:spcBef>
              <a:spcAft>
                <a:spcPts val="0"/>
              </a:spcAft>
              <a:buSzPts val="2000"/>
              <a:buNone/>
            </a:pPr>
            <a:endParaRPr/>
          </a:p>
          <a:p>
            <a:pPr marL="101600" lvl="0" indent="0" algn="l" rtl="0">
              <a:lnSpc>
                <a:spcPct val="110000"/>
              </a:lnSpc>
              <a:spcBef>
                <a:spcPts val="400"/>
              </a:spcBef>
              <a:spcAft>
                <a:spcPts val="0"/>
              </a:spcAft>
              <a:buSzPts val="2000"/>
              <a:buNone/>
            </a:pPr>
            <a:endParaRPr b="1"/>
          </a:p>
        </p:txBody>
      </p:sp>
      <p:sp>
        <p:nvSpPr>
          <p:cNvPr id="306" name="Google Shape;306;p2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421/521  | 21</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307" name="Google Shape;307;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Evaluation functions: </a:t>
            </a:r>
            <a:r>
              <a:rPr lang="en-US" sz="3400" i="1">
                <a:solidFill>
                  <a:srgbClr val="0000FF"/>
                </a:solidFill>
              </a:rPr>
              <a:t>f(n)</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08" name="Google Shape;308;p2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09" name="Google Shape;309;p2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Google Shape;316;p2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 Partial Game Tree for Tic-Tac-Toe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17" name="Google Shape;317;p2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18" name="Google Shape;318;p2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 name="Google Shape;319;p28"/>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o"/>
            </a:pPr>
            <a:r>
              <a:rPr lang="en-US">
                <a:latin typeface="Arial"/>
                <a:ea typeface="Arial"/>
                <a:cs typeface="Arial"/>
                <a:sym typeface="Arial"/>
              </a:rPr>
              <a:t>f(n)=# of potential three-lines for X –</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 of potential three-line for O </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f(n)=0 if n is a terminal tie</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 ∞ if n is a terminal win</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a:t>
            </a:r>
            <a:r>
              <a:rPr lang="en-US">
                <a:solidFill>
                  <a:schemeClr val="accent1"/>
                </a:solidFill>
                <a:latin typeface="Arial"/>
                <a:ea typeface="Arial"/>
                <a:cs typeface="Arial"/>
                <a:sym typeface="Arial"/>
              </a:rPr>
              <a:t> </a:t>
            </a:r>
            <a:r>
              <a:rPr lang="en-US">
                <a:latin typeface="Arial"/>
                <a:ea typeface="Arial"/>
                <a:cs typeface="Arial"/>
                <a:sym typeface="Arial"/>
              </a:rPr>
              <a:t>∞ if n is a terminal loss</a:t>
            </a:r>
            <a:endParaRPr/>
          </a:p>
          <a:p>
            <a:pPr marL="457200" lvl="0" indent="-228600" algn="l" rtl="0">
              <a:lnSpc>
                <a:spcPct val="90000"/>
              </a:lnSpc>
              <a:spcBef>
                <a:spcPts val="1000"/>
              </a:spcBef>
              <a:spcAft>
                <a:spcPts val="0"/>
              </a:spcAft>
              <a:buClr>
                <a:schemeClr val="dk1"/>
              </a:buClr>
              <a:buSzPts val="2000"/>
              <a:buFont typeface="Courier New"/>
              <a:buNone/>
            </a:pPr>
            <a:endParaRPr/>
          </a:p>
        </p:txBody>
      </p:sp>
      <p:pic>
        <p:nvPicPr>
          <p:cNvPr id="320" name="Google Shape;320;p28" descr="A close up of text on a white background&#10;&#10;Description automatically generated"/>
          <p:cNvPicPr preferRelativeResize="0"/>
          <p:nvPr/>
        </p:nvPicPr>
        <p:blipFill rotWithShape="1">
          <a:blip r:embed="rId4">
            <a:alphaModFix/>
          </a:blip>
          <a:srcRect/>
          <a:stretch/>
        </p:blipFill>
        <p:spPr>
          <a:xfrm>
            <a:off x="523795" y="1066507"/>
            <a:ext cx="7372828" cy="4744195"/>
          </a:xfrm>
          <a:prstGeom prst="rect">
            <a:avLst/>
          </a:prstGeom>
          <a:noFill/>
          <a:ln>
            <a:noFill/>
          </a:ln>
        </p:spPr>
      </p:pic>
      <p:sp>
        <p:nvSpPr>
          <p:cNvPr id="321" name="Google Shape;321;p28"/>
          <p:cNvSpPr txBox="1"/>
          <p:nvPr/>
        </p:nvSpPr>
        <p:spPr>
          <a:xfrm>
            <a:off x="6094719" y="4423441"/>
            <a:ext cx="433123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of potential three-lines for X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of potential three-line for O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f(n)=0 if n is a terminal tie​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 if n is a terminal win​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a:t>
            </a:r>
            <a:r>
              <a:rPr lang="en-US" sz="1400" b="0" i="0" u="none" strike="noStrike" cap="none">
                <a:solidFill>
                  <a:srgbClr val="CBCBCB"/>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 if n is a terminal loss​</a:t>
            </a:r>
            <a:endParaRPr/>
          </a:p>
        </p:txBody>
      </p:sp>
      <p:sp>
        <p:nvSpPr>
          <p:cNvPr id="322" name="Google Shape;322;p28"/>
          <p:cNvSpPr txBox="1"/>
          <p:nvPr/>
        </p:nvSpPr>
        <p:spPr>
          <a:xfrm>
            <a:off x="23510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3" name="Google Shape;323;p28"/>
          <p:cNvSpPr txBox="1"/>
          <p:nvPr/>
        </p:nvSpPr>
        <p:spPr>
          <a:xfrm>
            <a:off x="723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f(n)=8-5=3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4" name="Google Shape;324;p28"/>
          <p:cNvSpPr txBox="1"/>
          <p:nvPr/>
        </p:nvSpPr>
        <p:spPr>
          <a:xfrm>
            <a:off x="29305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5" name="Google Shape;325;p28"/>
          <p:cNvSpPr txBox="1"/>
          <p:nvPr/>
        </p:nvSpPr>
        <p:spPr>
          <a:xfrm>
            <a:off x="365283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6" name="Google Shape;326;p28"/>
          <p:cNvSpPr txBox="1"/>
          <p:nvPr/>
        </p:nvSpPr>
        <p:spPr>
          <a:xfrm>
            <a:off x="4398962"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7" name="Google Shape;327;p28"/>
          <p:cNvSpPr txBox="1"/>
          <p:nvPr/>
        </p:nvSpPr>
        <p:spPr>
          <a:xfrm>
            <a:off x="51530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8" name="Google Shape;328;p28"/>
          <p:cNvSpPr txBox="1"/>
          <p:nvPr/>
        </p:nvSpPr>
        <p:spPr>
          <a:xfrm>
            <a:off x="58435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9" name="Google Shape;329;p28"/>
          <p:cNvSpPr txBox="1"/>
          <p:nvPr/>
        </p:nvSpPr>
        <p:spPr>
          <a:xfrm>
            <a:off x="658177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0" name="Google Shape;330;p28"/>
          <p:cNvSpPr txBox="1"/>
          <p:nvPr/>
        </p:nvSpPr>
        <p:spPr>
          <a:xfrm>
            <a:off x="7327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1" name="Google Shape;331;p28"/>
          <p:cNvSpPr txBox="1"/>
          <p:nvPr/>
        </p:nvSpPr>
        <p:spPr>
          <a:xfrm>
            <a:off x="80327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f(n)=6-5=1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2" name="Google Shape;332;p28"/>
          <p:cNvSpPr txBox="1"/>
          <p:nvPr/>
        </p:nvSpPr>
        <p:spPr>
          <a:xfrm>
            <a:off x="2176462" y="32162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f(n)=0</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3" name="Google Shape;333;p28"/>
          <p:cNvSpPr txBox="1"/>
          <p:nvPr/>
        </p:nvSpPr>
        <p:spPr>
          <a:xfrm>
            <a:off x="293052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4" name="Google Shape;334;p28"/>
          <p:cNvSpPr txBox="1"/>
          <p:nvPr/>
        </p:nvSpPr>
        <p:spPr>
          <a:xfrm>
            <a:off x="803275"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f(n)=6-3=3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5" name="Google Shape;335;p28"/>
          <p:cNvSpPr txBox="1"/>
          <p:nvPr/>
        </p:nvSpPr>
        <p:spPr>
          <a:xfrm>
            <a:off x="2097087"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f(n)=6-4=2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6" name="Google Shape;336;p28"/>
          <p:cNvSpPr txBox="1"/>
          <p:nvPr/>
        </p:nvSpPr>
        <p:spPr>
          <a:xfrm>
            <a:off x="3351212"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f(n)=6-2=4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7" name="Google Shape;337;p28"/>
          <p:cNvSpPr txBox="1"/>
          <p:nvPr/>
        </p:nvSpPr>
        <p:spPr>
          <a:xfrm>
            <a:off x="1462087" y="5811838"/>
            <a:ext cx="274320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a:t>
            </a:r>
            <a:r>
              <a:rPr lang="en-US" sz="2400" b="1"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t>
            </a:r>
            <a:endParaRPr/>
          </a:p>
        </p:txBody>
      </p:sp>
      <p:sp>
        <p:nvSpPr>
          <p:cNvPr id="338" name="Google Shape;338;p28"/>
          <p:cNvSpPr txBox="1"/>
          <p:nvPr/>
        </p:nvSpPr>
        <p:spPr>
          <a:xfrm>
            <a:off x="2279650"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0​</a:t>
            </a:r>
            <a:endParaRPr sz="2400" b="0" i="0" u="none" strike="noStrike" cap="none">
              <a:solidFill>
                <a:srgbClr val="000000"/>
              </a:solidFill>
              <a:latin typeface="Arial"/>
              <a:ea typeface="Arial"/>
              <a:cs typeface="Arial"/>
              <a:sym typeface="Arial"/>
            </a:endParaRPr>
          </a:p>
        </p:txBody>
      </p:sp>
      <p:sp>
        <p:nvSpPr>
          <p:cNvPr id="339" name="Google Shape;339;p28"/>
          <p:cNvSpPr txBox="1"/>
          <p:nvPr/>
        </p:nvSpPr>
        <p:spPr>
          <a:xfrm>
            <a:off x="2930525"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4DBF"/>
                </a:solidFill>
                <a:latin typeface="Times New Roman"/>
                <a:ea typeface="Times New Roman"/>
                <a:cs typeface="Times New Roman"/>
                <a:sym typeface="Times New Roman"/>
              </a:rPr>
              <a:t>+ ∞</a:t>
            </a:r>
            <a:r>
              <a:rPr lang="en-US" sz="2400" b="1" i="0" u="none" strike="noStrike" cap="none">
                <a:solidFill>
                  <a:srgbClr val="000000"/>
                </a:solidFill>
                <a:latin typeface="Times New Roman"/>
                <a:ea typeface="Times New Roman"/>
                <a:cs typeface="Times New Roman"/>
                <a:sym typeface="Times New Roman"/>
              </a:rPr>
              <a:t>​</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90000"/>
              </a:lnSpc>
              <a:spcBef>
                <a:spcPts val="400"/>
              </a:spcBef>
              <a:spcAft>
                <a:spcPts val="0"/>
              </a:spcAft>
              <a:buSzPts val="2000"/>
              <a:buChar char="o"/>
            </a:pPr>
            <a:r>
              <a:rPr lang="en-US" b="1" dirty="0">
                <a:latin typeface="Arial"/>
                <a:ea typeface="Arial"/>
                <a:cs typeface="Arial"/>
                <a:sym typeface="Arial"/>
              </a:rPr>
              <a:t>Claude Shannon argued for a chess evaluation function in a 1950 paper</a:t>
            </a:r>
            <a:endParaRPr dirty="0"/>
          </a:p>
          <a:p>
            <a:pPr marL="457200" lvl="0" indent="-228600" algn="l" rtl="0">
              <a:lnSpc>
                <a:spcPct val="90000"/>
              </a:lnSpc>
              <a:spcBef>
                <a:spcPts val="400"/>
              </a:spcBef>
              <a:spcAft>
                <a:spcPts val="0"/>
              </a:spcAft>
              <a:buSzPts val="2000"/>
              <a:buNone/>
            </a:pPr>
            <a:endParaRPr dirty="0"/>
          </a:p>
          <a:p>
            <a:pPr marL="457200" lvl="0" indent="-355600" algn="l" rtl="0">
              <a:lnSpc>
                <a:spcPct val="90000"/>
              </a:lnSpc>
              <a:spcBef>
                <a:spcPts val="400"/>
              </a:spcBef>
              <a:spcAft>
                <a:spcPts val="0"/>
              </a:spcAft>
              <a:buSzPts val="2000"/>
              <a:buChar char="o"/>
            </a:pPr>
            <a:r>
              <a:rPr lang="en-US" b="1" dirty="0">
                <a:latin typeface="Arial"/>
                <a:ea typeface="Arial"/>
                <a:cs typeface="Arial"/>
                <a:sym typeface="Arial"/>
              </a:rPr>
              <a:t>Alan Turing defined function in 1948:</a:t>
            </a:r>
            <a:br>
              <a:rPr lang="en-US" b="1" dirty="0">
                <a:latin typeface="Arial"/>
                <a:ea typeface="Arial"/>
                <a:cs typeface="Arial"/>
                <a:sym typeface="Arial"/>
              </a:rPr>
            </a:br>
            <a:r>
              <a:rPr lang="en-US" b="1" dirty="0">
                <a:solidFill>
                  <a:srgbClr val="0D5BFF"/>
                </a:solidFill>
                <a:latin typeface="Arial"/>
                <a:ea typeface="Arial"/>
                <a:cs typeface="Arial"/>
                <a:sym typeface="Arial"/>
              </a:rPr>
              <a:t>f(n)=(sum of A’s  piece values)</a:t>
            </a:r>
            <a:br>
              <a:rPr lang="en-US" b="1" dirty="0">
                <a:solidFill>
                  <a:srgbClr val="0D5BFF"/>
                </a:solidFill>
                <a:latin typeface="Arial"/>
                <a:ea typeface="Arial"/>
                <a:cs typeface="Arial"/>
                <a:sym typeface="Arial"/>
              </a:rPr>
            </a:br>
            <a:r>
              <a:rPr lang="en-US" b="1" dirty="0">
                <a:solidFill>
                  <a:srgbClr val="0D5BFF"/>
                </a:solidFill>
                <a:latin typeface="Arial"/>
                <a:ea typeface="Arial"/>
                <a:cs typeface="Arial"/>
                <a:sym typeface="Arial"/>
              </a:rPr>
              <a:t>         - (sum of  B’s piece values)</a:t>
            </a:r>
            <a:endParaRPr dirty="0">
              <a:solidFill>
                <a:srgbClr val="0D5BFF"/>
              </a:solidFill>
            </a:endParaRPr>
          </a:p>
          <a:p>
            <a:pPr marL="457200" lvl="0" indent="-228600" algn="l" rtl="0">
              <a:lnSpc>
                <a:spcPct val="90000"/>
              </a:lnSpc>
              <a:spcBef>
                <a:spcPts val="400"/>
              </a:spcBef>
              <a:spcAft>
                <a:spcPts val="0"/>
              </a:spcAft>
              <a:buSzPts val="2000"/>
              <a:buNone/>
            </a:pPr>
            <a:endParaRPr dirty="0"/>
          </a:p>
          <a:p>
            <a:pPr marL="457200" lvl="0" indent="-355600" algn="l" rtl="0">
              <a:lnSpc>
                <a:spcPct val="90000"/>
              </a:lnSpc>
              <a:spcBef>
                <a:spcPts val="400"/>
              </a:spcBef>
              <a:spcAft>
                <a:spcPts val="0"/>
              </a:spcAft>
              <a:buSzPts val="2000"/>
              <a:buChar char="o"/>
            </a:pPr>
            <a:r>
              <a:rPr lang="en-US" b="1" dirty="0">
                <a:latin typeface="Arial"/>
                <a:ea typeface="Arial"/>
                <a:cs typeface="Arial"/>
                <a:sym typeface="Arial"/>
              </a:rPr>
              <a:t>More complex: weighted sum </a:t>
            </a:r>
            <a:br>
              <a:rPr lang="en-US" b="1" dirty="0">
                <a:latin typeface="Arial"/>
                <a:ea typeface="Arial"/>
                <a:cs typeface="Arial"/>
                <a:sym typeface="Arial"/>
              </a:rPr>
            </a:br>
            <a:r>
              <a:rPr lang="en-US" b="1" dirty="0">
                <a:latin typeface="Arial"/>
                <a:ea typeface="Arial"/>
                <a:cs typeface="Arial"/>
                <a:sym typeface="Arial"/>
              </a:rPr>
              <a:t>of </a:t>
            </a:r>
            <a:r>
              <a:rPr lang="en-US" b="1" i="1" dirty="0">
                <a:solidFill>
                  <a:srgbClr val="0000FF"/>
                </a:solidFill>
                <a:latin typeface="Arial"/>
                <a:ea typeface="Arial"/>
                <a:cs typeface="Arial"/>
                <a:sym typeface="Arial"/>
              </a:rPr>
              <a:t>positional</a:t>
            </a:r>
            <a:r>
              <a:rPr lang="en-US" b="1" dirty="0">
                <a:latin typeface="Arial"/>
                <a:ea typeface="Arial"/>
                <a:cs typeface="Arial"/>
                <a:sym typeface="Arial"/>
              </a:rPr>
              <a:t> features: </a:t>
            </a:r>
            <a:endParaRPr dirty="0"/>
          </a:p>
          <a:p>
            <a:pPr marL="101600" lvl="0" indent="0" algn="l" rtl="0">
              <a:lnSpc>
                <a:spcPct val="90000"/>
              </a:lnSpc>
              <a:spcBef>
                <a:spcPts val="400"/>
              </a:spcBef>
              <a:spcAft>
                <a:spcPts val="0"/>
              </a:spcAft>
              <a:buSzPts val="2000"/>
              <a:buNone/>
            </a:pPr>
            <a:r>
              <a:rPr lang="en-US" dirty="0"/>
              <a:t>	</a:t>
            </a:r>
            <a:r>
              <a:rPr lang="en-US" i="1" dirty="0" err="1"/>
              <a:t>Σ</a:t>
            </a:r>
            <a:r>
              <a:rPr lang="en-US" i="1" dirty="0"/>
              <a:t> </a:t>
            </a:r>
            <a:r>
              <a:rPr lang="en-US" i="1" dirty="0" err="1"/>
              <a:t>w</a:t>
            </a:r>
            <a:r>
              <a:rPr lang="en-US" i="1" baseline="-25000" dirty="0" err="1"/>
              <a:t>i</a:t>
            </a:r>
            <a:r>
              <a:rPr lang="en-US" i="1" dirty="0"/>
              <a:t> </a:t>
            </a:r>
            <a:r>
              <a:rPr lang="en-US" i="1" dirty="0" err="1"/>
              <a:t>feature</a:t>
            </a:r>
            <a:r>
              <a:rPr lang="en-US" i="1" baseline="-25000" dirty="0" err="1"/>
              <a:t>i</a:t>
            </a:r>
            <a:r>
              <a:rPr lang="en-US" i="1" dirty="0"/>
              <a:t>(n)</a:t>
            </a:r>
            <a:endParaRPr dirty="0"/>
          </a:p>
          <a:p>
            <a:pPr marL="101600" lvl="0" indent="0" algn="l" rtl="0">
              <a:lnSpc>
                <a:spcPct val="90000"/>
              </a:lnSpc>
              <a:spcBef>
                <a:spcPts val="400"/>
              </a:spcBef>
              <a:spcAft>
                <a:spcPts val="0"/>
              </a:spcAft>
              <a:buSzPts val="2000"/>
              <a:buNone/>
            </a:pPr>
            <a:endParaRPr i="1" dirty="0"/>
          </a:p>
          <a:p>
            <a:pPr marL="457200" lvl="0" indent="-355600" algn="l" rtl="0">
              <a:lnSpc>
                <a:spcPct val="90000"/>
              </a:lnSpc>
              <a:spcBef>
                <a:spcPts val="400"/>
              </a:spcBef>
              <a:spcAft>
                <a:spcPts val="0"/>
              </a:spcAft>
              <a:buSzPts val="2000"/>
              <a:buChar char="o"/>
            </a:pPr>
            <a:r>
              <a:rPr lang="en-US" b="1" dirty="0">
                <a:latin typeface="Arial"/>
                <a:ea typeface="Arial"/>
                <a:cs typeface="Arial"/>
                <a:sym typeface="Arial"/>
              </a:rPr>
              <a:t>Deep Blue had &gt;8000 features</a:t>
            </a:r>
            <a:endParaRPr dirty="0"/>
          </a:p>
          <a:p>
            <a:pPr marL="457200" lvl="0" indent="-228600" algn="l" rtl="0">
              <a:lnSpc>
                <a:spcPct val="110000"/>
              </a:lnSpc>
              <a:spcBef>
                <a:spcPts val="400"/>
              </a:spcBef>
              <a:spcAft>
                <a:spcPts val="0"/>
              </a:spcAft>
              <a:buSzPts val="2000"/>
              <a:buNone/>
            </a:pPr>
            <a:endParaRPr b="1" dirty="0">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dirty="0"/>
          </a:p>
          <a:p>
            <a:pPr marL="457200" lvl="0" indent="-330200" algn="l" rtl="0">
              <a:lnSpc>
                <a:spcPct val="100000"/>
              </a:lnSpc>
              <a:spcBef>
                <a:spcPts val="400"/>
              </a:spcBef>
              <a:spcAft>
                <a:spcPts val="0"/>
              </a:spcAft>
              <a:buSzPts val="2000"/>
              <a:buNone/>
            </a:pPr>
            <a:endParaRPr b="1" dirty="0"/>
          </a:p>
        </p:txBody>
      </p:sp>
      <p:sp>
        <p:nvSpPr>
          <p:cNvPr id="346" name="Google Shape;346;p2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421/521  | 23</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347" name="Google Shape;347;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Chess Evaluation Functions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48" name="Google Shape;348;p2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49" name="Google Shape;349;p2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350" name="Google Shape;350;p29"/>
          <p:cNvGraphicFramePr/>
          <p:nvPr/>
        </p:nvGraphicFramePr>
        <p:xfrm>
          <a:off x="7594387" y="1863377"/>
          <a:ext cx="2124075" cy="1819825"/>
        </p:xfrm>
        <a:graphic>
          <a:graphicData uri="http://schemas.openxmlformats.org/drawingml/2006/table">
            <a:tbl>
              <a:tblPr firstRow="1" bandRow="1">
                <a:noFill/>
                <a:tableStyleId>{5DEC5876-CE94-4699-AC55-0A99E473813B}</a:tableStyleId>
              </a:tblPr>
              <a:tblGrid>
                <a:gridCol w="1533525">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48225">
                <a:tc>
                  <a:txBody>
                    <a:bodyPr/>
                    <a:lstStyle/>
                    <a:p>
                      <a:pPr marL="0" marR="0" lvl="0" indent="0" algn="l" rtl="0">
                        <a:lnSpc>
                          <a:spcPct val="100000"/>
                        </a:lnSpc>
                        <a:spcBef>
                          <a:spcPts val="0"/>
                        </a:spcBef>
                        <a:spcAft>
                          <a:spcPts val="0"/>
                        </a:spcAft>
                        <a:buNone/>
                      </a:pPr>
                      <a:r>
                        <a:rPr lang="en-US" sz="1600" u="none" strike="noStrike" cap="none"/>
                        <a:t>Pawn​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1.0​</a:t>
                      </a:r>
                      <a:endParaRPr sz="1400" u="none" strike="noStrike" cap="none"/>
                    </a:p>
                  </a:txBody>
                  <a:tcPr marL="91450" marR="91450" marT="45725" marB="45725"/>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None/>
                      </a:pPr>
                      <a:r>
                        <a:rPr lang="en-US" sz="1600" u="none" strike="noStrike" cap="none"/>
                        <a:t>Knight​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3.0​</a:t>
                      </a:r>
                      <a:endParaRPr sz="1400" u="none" strike="noStrike" cap="none"/>
                    </a:p>
                  </a:txBody>
                  <a:tcPr marL="91450" marR="91450" marT="45725" marB="45725"/>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None/>
                      </a:pPr>
                      <a:r>
                        <a:rPr lang="en-US" sz="1600" u="none" strike="noStrike" cap="none"/>
                        <a:t>Bishop​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3.25​</a:t>
                      </a:r>
                      <a:endParaRPr sz="1400" u="none" strike="noStrike" cap="none"/>
                    </a:p>
                  </a:txBody>
                  <a:tcPr marL="91450" marR="91450" marT="45725" marB="45725"/>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None/>
                      </a:pPr>
                      <a:r>
                        <a:rPr lang="en-US" sz="1600" u="none" strike="noStrike" cap="none"/>
                        <a:t>Rook​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5.0​</a:t>
                      </a:r>
                      <a:endParaRPr sz="1400" u="none" strike="noStrike" cap="none"/>
                    </a:p>
                  </a:txBody>
                  <a:tcPr marL="91450" marR="91450" marT="45725" marB="45725"/>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None/>
                      </a:pPr>
                      <a:r>
                        <a:rPr lang="en-US" sz="1600" u="none" strike="noStrike" cap="none"/>
                        <a:t>Queen​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9.0​</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351" name="Google Shape;351;p29"/>
          <p:cNvSpPr txBox="1"/>
          <p:nvPr/>
        </p:nvSpPr>
        <p:spPr>
          <a:xfrm>
            <a:off x="7298551" y="3802316"/>
            <a:ext cx="316582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66FF"/>
                </a:solidFill>
                <a:latin typeface="Arial"/>
                <a:ea typeface="Arial"/>
                <a:cs typeface="Arial"/>
                <a:sym typeface="Arial"/>
              </a:rPr>
              <a:t>Pieces values for a simple Turing-style evaluation  function often taught </a:t>
            </a:r>
            <a:r>
              <a:rPr lang="en-US" sz="1400" b="0" i="0" u="none" strike="noStrike" cap="none" dirty="0">
                <a:solidFill>
                  <a:srgbClr val="000000"/>
                </a:solidFill>
                <a:latin typeface="Arial"/>
                <a:ea typeface="Arial"/>
                <a:cs typeface="Arial"/>
                <a:sym typeface="Arial"/>
              </a:rPr>
              <a:t>​</a:t>
            </a:r>
            <a:br>
              <a:rPr lang="en-US" sz="1400" b="0" i="0" u="none" strike="noStrike" cap="none" dirty="0">
                <a:solidFill>
                  <a:srgbClr val="000000"/>
                </a:solidFill>
                <a:latin typeface="Arial"/>
                <a:ea typeface="Arial"/>
                <a:cs typeface="Arial"/>
                <a:sym typeface="Arial"/>
              </a:rPr>
            </a:br>
            <a:r>
              <a:rPr lang="en-US" sz="1400" b="0" i="0" u="none" strike="noStrike" cap="none" dirty="0">
                <a:solidFill>
                  <a:srgbClr val="0066FF"/>
                </a:solidFill>
                <a:latin typeface="Arial"/>
                <a:ea typeface="Arial"/>
                <a:cs typeface="Arial"/>
                <a:sym typeface="Arial"/>
              </a:rPr>
              <a:t>to novice chess players</a:t>
            </a:r>
            <a:r>
              <a:rPr lang="en-US" sz="1400" b="0" i="0" u="none" strike="noStrike" cap="none" dirty="0">
                <a:solidFill>
                  <a:srgbClr val="000000"/>
                </a:solidFill>
                <a:latin typeface="Arial"/>
                <a:ea typeface="Arial"/>
                <a:cs typeface="Arial"/>
                <a:sym typeface="Arial"/>
              </a:rPr>
              <a:t>​</a:t>
            </a:r>
            <a:endParaRPr dirty="0"/>
          </a:p>
        </p:txBody>
      </p:sp>
      <p:sp>
        <p:nvSpPr>
          <p:cNvPr id="352" name="Google Shape;352;p29"/>
          <p:cNvSpPr txBox="1"/>
          <p:nvPr/>
        </p:nvSpPr>
        <p:spPr>
          <a:xfrm>
            <a:off x="6094720" y="4609139"/>
            <a:ext cx="5086830" cy="1631216"/>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Positive:</a:t>
            </a:r>
            <a:r>
              <a:rPr lang="en-US" sz="1400" b="0" i="0" u="none" strike="noStrike" cap="none">
                <a:solidFill>
                  <a:srgbClr val="000000"/>
                </a:solidFill>
                <a:latin typeface="Arial"/>
                <a:ea typeface="Arial"/>
                <a:cs typeface="Arial"/>
                <a:sym typeface="Arial"/>
              </a:rPr>
              <a:t> rooks on open files, knights in​</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closed positions, control of the center,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developed pieces​</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Negative: </a:t>
            </a:r>
            <a:r>
              <a:rPr lang="en-US" sz="1400" b="0" i="0" u="none" strike="noStrike" cap="none">
                <a:solidFill>
                  <a:srgbClr val="000000"/>
                </a:solidFill>
                <a:latin typeface="Arial"/>
                <a:ea typeface="Arial"/>
                <a:cs typeface="Arial"/>
                <a:sym typeface="Arial"/>
              </a:rPr>
              <a:t>doubled pawns, wrong-colored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bishops in closed positions, isolated pawns, </a:t>
            </a:r>
            <a:r>
              <a:rPr lang="en-US" sz="1600" b="0" i="0" u="none" strike="noStrike" cap="none">
                <a:solidFill>
                  <a:srgbClr val="000000"/>
                </a:solidFill>
                <a:latin typeface="Arial"/>
                <a:ea typeface="Arial"/>
                <a:cs typeface="Arial"/>
                <a:sym typeface="Arial"/>
              </a:rPr>
              <a:t>pinned</a:t>
            </a:r>
            <a:r>
              <a:rPr lang="en-US" sz="1400" b="0" i="0" u="none" strike="noStrike" cap="none">
                <a:solidFill>
                  <a:srgbClr val="000000"/>
                </a:solidFill>
                <a:latin typeface="Arial"/>
                <a:ea typeface="Arial"/>
                <a:cs typeface="Arial"/>
                <a:sym typeface="Arial"/>
              </a:rPr>
              <a:t> pieces​</a:t>
            </a:r>
            <a:endParaRPr/>
          </a:p>
          <a:p>
            <a:pPr marL="0" marR="0" lvl="0" indent="0" algn="ctr"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Examples of more complex features</a:t>
            </a:r>
            <a:r>
              <a:rPr lang="en-US" sz="1400" b="0" i="0" u="none" strike="noStrike" cap="none">
                <a:solidFill>
                  <a:srgbClr val="000000"/>
                </a:solidFill>
                <a:latin typeface="Arial"/>
                <a:ea typeface="Arial"/>
                <a:cs typeface="Arial"/>
                <a:sym typeface="Arial"/>
              </a:rPr>
              <a:t>​</a:t>
            </a:r>
            <a:endParaRPr/>
          </a:p>
        </p:txBody>
      </p:sp>
      <p:sp>
        <p:nvSpPr>
          <p:cNvPr id="353" name="Google Shape;353;p29"/>
          <p:cNvSpPr txBox="1"/>
          <p:nvPr/>
        </p:nvSpPr>
        <p:spPr>
          <a:xfrm>
            <a:off x="4867275" y="334327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62" name="Google Shape;362;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Some Chess Positions and their Evaluations</a:t>
            </a:r>
            <a:endParaRPr sz="3400" b="0"/>
          </a:p>
          <a:p>
            <a:pPr marL="457200" lvl="0" indent="-228600" algn="l" rtl="0">
              <a:lnSpc>
                <a:spcPct val="90000"/>
              </a:lnSpc>
              <a:spcBef>
                <a:spcPts val="1000"/>
              </a:spcBef>
              <a:spcAft>
                <a:spcPts val="0"/>
              </a:spcAft>
              <a:buClr>
                <a:schemeClr val="accent1"/>
              </a:buClr>
              <a:buSzPts val="3200"/>
              <a:buNone/>
            </a:pPr>
            <a:endParaRPr>
              <a:latin typeface="Arial"/>
              <a:ea typeface="Arial"/>
              <a:cs typeface="Arial"/>
              <a:sym typeface="Arial"/>
            </a:endParaRPr>
          </a:p>
        </p:txBody>
      </p:sp>
      <p:pic>
        <p:nvPicPr>
          <p:cNvPr id="363" name="Google Shape;363;p3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64" name="Google Shape;364;p3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65" name="Google Shape;365;p30" descr="A picture containing object, person&#10;&#10;Description automatically generated"/>
          <p:cNvPicPr preferRelativeResize="0"/>
          <p:nvPr/>
        </p:nvPicPr>
        <p:blipFill rotWithShape="1">
          <a:blip r:embed="rId4">
            <a:alphaModFix/>
          </a:blip>
          <a:srcRect/>
          <a:stretch/>
        </p:blipFill>
        <p:spPr>
          <a:xfrm>
            <a:off x="639056" y="1297154"/>
            <a:ext cx="2743200" cy="2752499"/>
          </a:xfrm>
          <a:prstGeom prst="rect">
            <a:avLst/>
          </a:prstGeom>
          <a:noFill/>
          <a:ln>
            <a:noFill/>
          </a:ln>
        </p:spPr>
      </p:pic>
      <p:sp>
        <p:nvSpPr>
          <p:cNvPr id="366" name="Google Shape;366;p30"/>
          <p:cNvSpPr txBox="1"/>
          <p:nvPr/>
        </p:nvSpPr>
        <p:spPr>
          <a:xfrm>
            <a:off x="639055" y="4173711"/>
            <a:ext cx="27432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White to move​</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f(n)=(9+3)-(5+5+3.25)​</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FF0000"/>
                </a:solidFill>
                <a:latin typeface="Open Sans"/>
                <a:ea typeface="Open Sans"/>
                <a:cs typeface="Open Sans"/>
                <a:sym typeface="Open Sans"/>
              </a:rPr>
              <a:t>=-1.25</a:t>
            </a:r>
            <a:r>
              <a:rPr lang="en-US" sz="20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pic>
        <p:nvPicPr>
          <p:cNvPr id="367" name="Google Shape;367;p30"/>
          <p:cNvPicPr preferRelativeResize="0"/>
          <p:nvPr/>
        </p:nvPicPr>
        <p:blipFill rotWithShape="1">
          <a:blip r:embed="rId5">
            <a:alphaModFix/>
          </a:blip>
          <a:srcRect/>
          <a:stretch/>
        </p:blipFill>
        <p:spPr>
          <a:xfrm>
            <a:off x="4533900" y="1235457"/>
            <a:ext cx="2844800" cy="2875891"/>
          </a:xfrm>
          <a:prstGeom prst="rect">
            <a:avLst/>
          </a:prstGeom>
          <a:noFill/>
          <a:ln>
            <a:noFill/>
          </a:ln>
        </p:spPr>
      </p:pic>
      <p:sp>
        <p:nvSpPr>
          <p:cNvPr id="368" name="Google Shape;368;p30"/>
          <p:cNvSpPr/>
          <p:nvPr/>
        </p:nvSpPr>
        <p:spPr>
          <a:xfrm>
            <a:off x="2908300" y="4181822"/>
            <a:ext cx="60960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Nxg5??​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f(n)=(9+3)-(5+5)​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4DBF"/>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pic>
        <p:nvPicPr>
          <p:cNvPr id="369" name="Google Shape;369;p30"/>
          <p:cNvPicPr preferRelativeResize="0"/>
          <p:nvPr/>
        </p:nvPicPr>
        <p:blipFill rotWithShape="1">
          <a:blip r:embed="rId6">
            <a:alphaModFix/>
          </a:blip>
          <a:srcRect/>
          <a:stretch/>
        </p:blipFill>
        <p:spPr>
          <a:xfrm>
            <a:off x="8485663" y="1235457"/>
            <a:ext cx="2844800" cy="2875891"/>
          </a:xfrm>
          <a:prstGeom prst="rect">
            <a:avLst/>
          </a:prstGeom>
          <a:noFill/>
          <a:ln>
            <a:noFill/>
          </a:ln>
        </p:spPr>
      </p:pic>
      <p:sp>
        <p:nvSpPr>
          <p:cNvPr id="370" name="Google Shape;370;p30"/>
          <p:cNvSpPr/>
          <p:nvPr/>
        </p:nvSpPr>
        <p:spPr>
          <a:xfrm>
            <a:off x="5981225" y="3275112"/>
            <a:ext cx="2295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a:ea typeface="Times"/>
                <a:cs typeface="Times"/>
                <a:sym typeface="Times"/>
              </a:rPr>
              <a:t> </a:t>
            </a:r>
            <a:endParaRPr sz="1400" b="0" i="0" u="none" strike="noStrike" cap="none">
              <a:solidFill>
                <a:srgbClr val="000000"/>
              </a:solidFill>
              <a:latin typeface="Arial"/>
              <a:ea typeface="Arial"/>
              <a:cs typeface="Arial"/>
              <a:sym typeface="Arial"/>
            </a:endParaRPr>
          </a:p>
        </p:txBody>
      </p:sp>
      <p:sp>
        <p:nvSpPr>
          <p:cNvPr id="371" name="Google Shape;371;p30"/>
          <p:cNvSpPr/>
          <p:nvPr/>
        </p:nvSpPr>
        <p:spPr>
          <a:xfrm>
            <a:off x="6981420" y="4181822"/>
            <a:ext cx="60960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Uh-oh</a:t>
            </a:r>
            <a:r>
              <a:rPr lang="en-US" sz="2000" b="0" i="0" u="none" strike="noStrike" cap="none">
                <a:solidFill>
                  <a:srgbClr val="000000"/>
                </a:solidFill>
                <a:latin typeface="Arial"/>
                <a:ea typeface="Arial"/>
                <a:cs typeface="Arial"/>
                <a:sym typeface="Arial"/>
              </a:rPr>
              <a:t>: Rxg4+​</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1" i="0" u="none" strike="noStrike" cap="none">
                <a:solidFill>
                  <a:srgbClr val="FF0000"/>
                </a:solidFill>
                <a:latin typeface="Arial"/>
                <a:ea typeface="Arial"/>
                <a:cs typeface="Arial"/>
                <a:sym typeface="Arial"/>
              </a:rPr>
              <a:t>=-7</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And black may </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force checkmate</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sp>
        <p:nvSpPr>
          <p:cNvPr id="372" name="Google Shape;372;p30"/>
          <p:cNvSpPr/>
          <p:nvPr/>
        </p:nvSpPr>
        <p:spPr>
          <a:xfrm>
            <a:off x="399673" y="5294850"/>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So, considering our opponent’s possible​</a:t>
            </a:r>
            <a:endParaRPr sz="20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responses would be wise.​</a:t>
            </a:r>
            <a:endParaRPr sz="20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2"/>
          <p:cNvSpPr txBox="1">
            <a:spLocks noGrp="1"/>
          </p:cNvSpPr>
          <p:nvPr>
            <p:ph type="body" idx="4294967295"/>
          </p:nvPr>
        </p:nvSpPr>
        <p:spPr>
          <a:xfrm>
            <a:off x="699771" y="2286700"/>
            <a:ext cx="5153100" cy="2604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a:solidFill>
                  <a:srgbClr val="370661"/>
                </a:solidFill>
              </a:rPr>
              <a:t>Minimax and Alpha-Beta Pruning</a:t>
            </a:r>
            <a:endParaRPr sz="5900" b="1">
              <a:solidFill>
                <a:srgbClr val="37066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i="1">
                <a:latin typeface="Arial"/>
                <a:ea typeface="Arial"/>
                <a:cs typeface="Arial"/>
                <a:sym typeface="Arial"/>
              </a:rPr>
              <a:t>Idea</a:t>
            </a:r>
            <a:r>
              <a:rPr lang="en-US">
                <a:latin typeface="Arial"/>
                <a:ea typeface="Arial"/>
                <a:cs typeface="Arial"/>
                <a:sym typeface="Arial"/>
              </a:rPr>
              <a:t>: Make the best move for MAX </a:t>
            </a:r>
            <a:r>
              <a:rPr lang="en-US" i="1">
                <a:solidFill>
                  <a:srgbClr val="0000FF"/>
                </a:solidFill>
                <a:latin typeface="Arial"/>
                <a:ea typeface="Arial"/>
                <a:cs typeface="Arial"/>
                <a:sym typeface="Arial"/>
              </a:rPr>
              <a:t>assuming that MIN always replies with the best move for MIN</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b="1">
                <a:latin typeface="Arial"/>
                <a:ea typeface="Arial"/>
                <a:cs typeface="Arial"/>
                <a:sym typeface="Arial"/>
              </a:rPr>
              <a:t>Easily computed by a recursive process</a:t>
            </a:r>
            <a:endParaRPr/>
          </a:p>
          <a:p>
            <a:pPr marL="914400" lvl="1" indent="-457200" algn="l" rtl="0">
              <a:lnSpc>
                <a:spcPct val="100000"/>
              </a:lnSpc>
              <a:spcBef>
                <a:spcPts val="0"/>
              </a:spcBef>
              <a:spcAft>
                <a:spcPts val="0"/>
              </a:spcAft>
              <a:buSzPts val="2000"/>
              <a:buFont typeface="Courier New"/>
              <a:buChar char="•"/>
            </a:pPr>
            <a:r>
              <a:rPr lang="en-US">
                <a:latin typeface="Arial"/>
                <a:ea typeface="Arial"/>
                <a:cs typeface="Arial"/>
                <a:sym typeface="Arial"/>
              </a:rPr>
              <a:t>The </a:t>
            </a:r>
            <a:r>
              <a:rPr lang="en-US" b="1" i="1">
                <a:latin typeface="Arial"/>
                <a:ea typeface="Arial"/>
                <a:cs typeface="Arial"/>
                <a:sym typeface="Arial"/>
              </a:rPr>
              <a:t>backed-up value</a:t>
            </a:r>
            <a:r>
              <a:rPr lang="en-US" b="1">
                <a:latin typeface="Arial"/>
                <a:ea typeface="Arial"/>
                <a:cs typeface="Arial"/>
                <a:sym typeface="Arial"/>
              </a:rPr>
              <a:t> </a:t>
            </a:r>
            <a:r>
              <a:rPr lang="en-US">
                <a:latin typeface="Arial"/>
                <a:ea typeface="Arial"/>
                <a:cs typeface="Arial"/>
                <a:sym typeface="Arial"/>
              </a:rPr>
              <a:t>of each node in the tree is determined by the values of its children:</a:t>
            </a:r>
            <a:endParaRPr/>
          </a:p>
          <a:p>
            <a:pPr marL="457200" lvl="0" indent="-330200" algn="l" rtl="0">
              <a:lnSpc>
                <a:spcPct val="100000"/>
              </a:lnSpc>
              <a:spcBef>
                <a:spcPts val="600"/>
              </a:spcBef>
              <a:spcAft>
                <a:spcPts val="0"/>
              </a:spcAft>
              <a:buSzPts val="2000"/>
              <a:buFont typeface="Courier New"/>
              <a:buNone/>
            </a:pPr>
            <a:endParaRPr/>
          </a:p>
          <a:p>
            <a:pPr marL="914400" lvl="1" indent="-457200" algn="l" rtl="0">
              <a:lnSpc>
                <a:spcPct val="100000"/>
              </a:lnSpc>
              <a:spcBef>
                <a:spcPts val="600"/>
              </a:spcBef>
              <a:spcAft>
                <a:spcPts val="0"/>
              </a:spcAft>
              <a:buSzPts val="2000"/>
              <a:buChar char="•"/>
            </a:pPr>
            <a:r>
              <a:rPr lang="en-US">
                <a:latin typeface="Arial"/>
                <a:ea typeface="Arial"/>
                <a:cs typeface="Arial"/>
                <a:sym typeface="Arial"/>
              </a:rPr>
              <a:t>For a </a:t>
            </a:r>
            <a:r>
              <a:rPr lang="en-US" b="1">
                <a:latin typeface="Arial"/>
                <a:ea typeface="Arial"/>
                <a:cs typeface="Arial"/>
                <a:sym typeface="Arial"/>
              </a:rPr>
              <a:t>MAX</a:t>
            </a:r>
            <a:r>
              <a:rPr lang="en-US">
                <a:latin typeface="Arial"/>
                <a:ea typeface="Arial"/>
                <a:cs typeface="Arial"/>
                <a:sym typeface="Arial"/>
              </a:rPr>
              <a:t> node, the backed-up value is the </a:t>
            </a:r>
            <a:r>
              <a:rPr lang="en-US" b="1" i="1">
                <a:latin typeface="Arial"/>
                <a:ea typeface="Arial"/>
                <a:cs typeface="Arial"/>
                <a:sym typeface="Arial"/>
              </a:rPr>
              <a:t>maximum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MAX)</a:t>
            </a:r>
            <a:endParaRPr/>
          </a:p>
          <a:p>
            <a:pPr marL="914400" lvl="1" indent="-330200" algn="l" rtl="0">
              <a:lnSpc>
                <a:spcPct val="100000"/>
              </a:lnSpc>
              <a:spcBef>
                <a:spcPts val="600"/>
              </a:spcBef>
              <a:spcAft>
                <a:spcPts val="0"/>
              </a:spcAft>
              <a:buSzPts val="2000"/>
              <a:buNone/>
            </a:pPr>
            <a:endParaRPr/>
          </a:p>
          <a:p>
            <a:pPr marL="914400" lvl="1" indent="-457200" algn="l" rtl="0">
              <a:lnSpc>
                <a:spcPct val="100000"/>
              </a:lnSpc>
              <a:spcBef>
                <a:spcPts val="600"/>
              </a:spcBef>
              <a:spcAft>
                <a:spcPts val="0"/>
              </a:spcAft>
              <a:buSzPts val="2000"/>
              <a:buFont typeface="Noto Sans Symbols"/>
              <a:buChar char="•"/>
            </a:pPr>
            <a:r>
              <a:rPr lang="en-US">
                <a:latin typeface="Arial"/>
                <a:ea typeface="Arial"/>
                <a:cs typeface="Arial"/>
                <a:sym typeface="Arial"/>
              </a:rPr>
              <a:t>For a </a:t>
            </a:r>
            <a:r>
              <a:rPr lang="en-US" b="1">
                <a:latin typeface="Arial"/>
                <a:ea typeface="Arial"/>
                <a:cs typeface="Arial"/>
                <a:sym typeface="Arial"/>
              </a:rPr>
              <a:t>MIN</a:t>
            </a:r>
            <a:r>
              <a:rPr lang="en-US">
                <a:latin typeface="Arial"/>
                <a:ea typeface="Arial"/>
                <a:cs typeface="Arial"/>
                <a:sym typeface="Arial"/>
              </a:rPr>
              <a:t> node, the backed-up value is the </a:t>
            </a:r>
            <a:r>
              <a:rPr lang="en-US" b="1" i="1">
                <a:latin typeface="Arial"/>
                <a:ea typeface="Arial"/>
                <a:cs typeface="Arial"/>
                <a:sym typeface="Arial"/>
              </a:rPr>
              <a:t>minimum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MIN)</a:t>
            </a:r>
            <a:endParaRPr/>
          </a:p>
          <a:p>
            <a:pPr marL="457200" lvl="0" indent="-228600" algn="l" rtl="0">
              <a:lnSpc>
                <a:spcPct val="110000"/>
              </a:lnSpc>
              <a:spcBef>
                <a:spcPts val="1000"/>
              </a:spcBef>
              <a:spcAft>
                <a:spcPts val="0"/>
              </a:spcAft>
              <a:buSzPts val="2000"/>
              <a:buNone/>
            </a:pPr>
            <a:endParaRPr b="1">
              <a:latin typeface="Arial"/>
              <a:ea typeface="Arial"/>
              <a:cs typeface="Arial"/>
              <a:sym typeface="Arial"/>
            </a:endParaRPr>
          </a:p>
        </p:txBody>
      </p:sp>
      <p:sp>
        <p:nvSpPr>
          <p:cNvPr id="395" name="Google Shape;395;p3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421/521  | 26</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396" name="Google Shape;396;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dirty="0">
                <a:latin typeface="Arial"/>
                <a:ea typeface="Arial"/>
                <a:cs typeface="Arial"/>
                <a:sym typeface="Arial"/>
              </a:rPr>
              <a:t>The Minimax Rule: “Don’t play hope chess”</a:t>
            </a:r>
            <a:endParaRPr sz="3400" b="0" dirty="0"/>
          </a:p>
          <a:p>
            <a:pPr marL="457200" lvl="0" indent="-228600" algn="l" rtl="0">
              <a:lnSpc>
                <a:spcPct val="90000"/>
              </a:lnSpc>
              <a:spcBef>
                <a:spcPts val="1000"/>
              </a:spcBef>
              <a:spcAft>
                <a:spcPts val="0"/>
              </a:spcAft>
              <a:buClr>
                <a:schemeClr val="accent1"/>
              </a:buClr>
              <a:buSzPts val="3200"/>
              <a:buNone/>
            </a:pPr>
            <a:endParaRPr sz="3400" dirty="0"/>
          </a:p>
        </p:txBody>
      </p:sp>
      <p:pic>
        <p:nvPicPr>
          <p:cNvPr id="397" name="Google Shape;397;p3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98" name="Google Shape;398;p3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a:t>Part 1: Games as Search</a:t>
            </a:r>
            <a:endParaRPr/>
          </a:p>
          <a:p>
            <a:pPr marL="914400" lvl="1" indent="-355600" algn="l" rtl="0">
              <a:lnSpc>
                <a:spcPct val="140000"/>
              </a:lnSpc>
              <a:spcBef>
                <a:spcPts val="0"/>
              </a:spcBef>
              <a:spcAft>
                <a:spcPts val="0"/>
              </a:spcAft>
              <a:buSzPts val="2000"/>
              <a:buChar char="▪"/>
            </a:pPr>
            <a:r>
              <a:rPr lang="en-US"/>
              <a:t>Motivation</a:t>
            </a:r>
            <a:endParaRPr/>
          </a:p>
          <a:p>
            <a:pPr marL="914400" lvl="1" indent="-355600" algn="l" rtl="0">
              <a:lnSpc>
                <a:spcPct val="140000"/>
              </a:lnSpc>
              <a:spcBef>
                <a:spcPts val="0"/>
              </a:spcBef>
              <a:spcAft>
                <a:spcPts val="0"/>
              </a:spcAft>
              <a:buSzPts val="2000"/>
              <a:buChar char="▪"/>
            </a:pPr>
            <a:r>
              <a:rPr lang="en-US"/>
              <a:t>Game-playing AI successes</a:t>
            </a:r>
            <a:endParaRPr/>
          </a:p>
          <a:p>
            <a:pPr marL="914400" lvl="1" indent="-355600" algn="l" rtl="0">
              <a:lnSpc>
                <a:spcPct val="140000"/>
              </a:lnSpc>
              <a:spcBef>
                <a:spcPts val="0"/>
              </a:spcBef>
              <a:spcAft>
                <a:spcPts val="0"/>
              </a:spcAft>
              <a:buSzPts val="2000"/>
              <a:buChar char="▪"/>
            </a:pPr>
            <a:r>
              <a:rPr lang="en-US"/>
              <a:t>Game Trees</a:t>
            </a:r>
            <a:endParaRPr/>
          </a:p>
          <a:p>
            <a:pPr marL="914400" lvl="1" indent="-355600" algn="l" rtl="0">
              <a:lnSpc>
                <a:spcPct val="140000"/>
              </a:lnSpc>
              <a:spcBef>
                <a:spcPts val="0"/>
              </a:spcBef>
              <a:spcAft>
                <a:spcPts val="0"/>
              </a:spcAft>
              <a:buSzPts val="2000"/>
              <a:buChar char="▪"/>
            </a:pPr>
            <a:r>
              <a:rPr lang="en-US"/>
              <a:t>Evaluation Functions</a:t>
            </a:r>
            <a:endParaRPr/>
          </a:p>
          <a:p>
            <a:pPr marL="228600" lvl="0" indent="-228600" algn="l" rtl="0">
              <a:lnSpc>
                <a:spcPct val="140000"/>
              </a:lnSpc>
              <a:spcBef>
                <a:spcPts val="0"/>
              </a:spcBef>
              <a:spcAft>
                <a:spcPts val="0"/>
              </a:spcAft>
              <a:buSzPts val="2000"/>
              <a:buChar char="o"/>
            </a:pPr>
            <a:r>
              <a:rPr lang="en-US"/>
              <a:t>Part II: Adversarial Search</a:t>
            </a:r>
            <a:endParaRPr/>
          </a:p>
          <a:p>
            <a:pPr marL="914400" lvl="1" indent="-355600" algn="l" rtl="0">
              <a:lnSpc>
                <a:spcPct val="140000"/>
              </a:lnSpc>
              <a:spcBef>
                <a:spcPts val="0"/>
              </a:spcBef>
              <a:spcAft>
                <a:spcPts val="0"/>
              </a:spcAft>
              <a:buSzPts val="2000"/>
              <a:buChar char="▪"/>
            </a:pPr>
            <a:r>
              <a:rPr lang="en-US"/>
              <a:t>The Minimax Rule</a:t>
            </a:r>
            <a:endParaRPr/>
          </a:p>
          <a:p>
            <a:pPr marL="914400" lvl="1" indent="-355600" algn="l" rtl="0">
              <a:lnSpc>
                <a:spcPct val="140000"/>
              </a:lnSpc>
              <a:spcBef>
                <a:spcPts val="0"/>
              </a:spcBef>
              <a:spcAft>
                <a:spcPts val="0"/>
              </a:spcAft>
              <a:buSzPts val="2000"/>
              <a:buChar char="▪"/>
            </a:pPr>
            <a:r>
              <a:rPr lang="en-US"/>
              <a:t>Alpha-Beta Pruning</a:t>
            </a:r>
            <a:endParaRPr/>
          </a:p>
          <a:p>
            <a:pPr marL="228600" lvl="0" indent="0" algn="l" rtl="0">
              <a:lnSpc>
                <a:spcPct val="140000"/>
              </a:lnSpc>
              <a:spcBef>
                <a:spcPts val="0"/>
              </a:spcBef>
              <a:spcAft>
                <a:spcPts val="0"/>
              </a:spcAft>
              <a:buSzPts val="2000"/>
              <a:buNone/>
            </a:pPr>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101600" lvl="0" indent="0" algn="l" rtl="0">
              <a:lnSpc>
                <a:spcPct val="100000"/>
              </a:lnSpc>
              <a:spcBef>
                <a:spcPts val="0"/>
              </a:spcBef>
              <a:spcAft>
                <a:spcPts val="0"/>
              </a:spcAft>
              <a:buSzPts val="2000"/>
              <a:buNone/>
            </a:pPr>
            <a:r>
              <a:rPr lang="en-US" b="1" dirty="0">
                <a:latin typeface="Arial"/>
                <a:ea typeface="Arial"/>
                <a:cs typeface="Arial"/>
                <a:sym typeface="Arial"/>
              </a:rPr>
              <a:t>Until game is over:</a:t>
            </a:r>
            <a:endParaRPr dirty="0"/>
          </a:p>
          <a:p>
            <a:pPr marL="1143000" lvl="1" indent="-457200">
              <a:lnSpc>
                <a:spcPct val="100000"/>
              </a:lnSpc>
              <a:spcBef>
                <a:spcPts val="0"/>
              </a:spcBef>
              <a:buFont typeface="+mj-lt"/>
              <a:buAutoNum type="arabicPeriod"/>
            </a:pPr>
            <a:endParaRPr dirty="0"/>
          </a:p>
          <a:p>
            <a:pPr lvl="1" indent="-457200">
              <a:lnSpc>
                <a:spcPct val="100000"/>
              </a:lnSpc>
              <a:spcBef>
                <a:spcPts val="0"/>
              </a:spcBef>
              <a:buAutoNum type="arabicPeriod"/>
            </a:pPr>
            <a:r>
              <a:rPr lang="en-US" b="1" dirty="0">
                <a:latin typeface="Arial"/>
                <a:ea typeface="Arial"/>
                <a:cs typeface="Arial"/>
                <a:sym typeface="Arial"/>
              </a:rPr>
              <a:t>Start with the current position as a MAX node.</a:t>
            </a:r>
            <a:endParaRPr dirty="0"/>
          </a:p>
          <a:p>
            <a:pPr marL="1041400" lvl="1" indent="-457200">
              <a:lnSpc>
                <a:spcPct val="100000"/>
              </a:lnSpc>
              <a:spcBef>
                <a:spcPts val="0"/>
              </a:spcBef>
              <a:buFont typeface="+mj-lt"/>
              <a:buAutoNum type="arabicPeriod"/>
            </a:pPr>
            <a:endParaRPr dirty="0"/>
          </a:p>
          <a:p>
            <a:pPr lvl="1" indent="-457200">
              <a:lnSpc>
                <a:spcPct val="100000"/>
              </a:lnSpc>
              <a:spcBef>
                <a:spcPts val="0"/>
              </a:spcBef>
              <a:buAutoNum type="arabicPeriod"/>
            </a:pPr>
            <a:r>
              <a:rPr lang="en-US" b="1" dirty="0">
                <a:latin typeface="Arial"/>
                <a:ea typeface="Arial"/>
                <a:cs typeface="Arial"/>
                <a:sym typeface="Arial"/>
              </a:rPr>
              <a:t>Expand the game tree a fixed number of </a:t>
            </a:r>
            <a:r>
              <a:rPr lang="en-US" b="1" i="1" dirty="0">
                <a:latin typeface="Arial"/>
                <a:ea typeface="Arial"/>
                <a:cs typeface="Arial"/>
                <a:sym typeface="Arial"/>
              </a:rPr>
              <a:t>ply</a:t>
            </a:r>
            <a:r>
              <a:rPr lang="en-US" b="1" dirty="0">
                <a:latin typeface="Arial"/>
                <a:ea typeface="Arial"/>
                <a:cs typeface="Arial"/>
                <a:sym typeface="Arial"/>
              </a:rPr>
              <a:t>.</a:t>
            </a:r>
            <a:endParaRPr dirty="0"/>
          </a:p>
          <a:p>
            <a:pPr marL="1041400" lvl="1" indent="-457200">
              <a:lnSpc>
                <a:spcPct val="100000"/>
              </a:lnSpc>
              <a:spcBef>
                <a:spcPts val="0"/>
              </a:spcBef>
              <a:buFont typeface="+mj-lt"/>
              <a:buAutoNum type="arabicPeriod"/>
            </a:pPr>
            <a:endParaRPr dirty="0"/>
          </a:p>
          <a:p>
            <a:pPr lvl="1" indent="-457200">
              <a:lnSpc>
                <a:spcPct val="100000"/>
              </a:lnSpc>
              <a:spcBef>
                <a:spcPts val="0"/>
              </a:spcBef>
              <a:buAutoNum type="arabicPeriod"/>
            </a:pPr>
            <a:r>
              <a:rPr lang="en-US" b="1" dirty="0">
                <a:latin typeface="Arial"/>
                <a:ea typeface="Arial"/>
                <a:cs typeface="Arial"/>
                <a:sym typeface="Arial"/>
              </a:rPr>
              <a:t>Apply the evaluation function to the leaf positions.</a:t>
            </a:r>
            <a:endParaRPr dirty="0"/>
          </a:p>
          <a:p>
            <a:pPr marL="1041400" lvl="1" indent="-457200">
              <a:lnSpc>
                <a:spcPct val="100000"/>
              </a:lnSpc>
              <a:spcBef>
                <a:spcPts val="0"/>
              </a:spcBef>
              <a:buFont typeface="+mj-lt"/>
              <a:buAutoNum type="arabicPeriod"/>
            </a:pPr>
            <a:endParaRPr dirty="0"/>
          </a:p>
          <a:p>
            <a:pPr lvl="1" indent="-457200">
              <a:lnSpc>
                <a:spcPct val="100000"/>
              </a:lnSpc>
              <a:spcBef>
                <a:spcPts val="0"/>
              </a:spcBef>
              <a:buAutoNum type="arabicPeriod"/>
            </a:pPr>
            <a:r>
              <a:rPr lang="en-US" b="1" dirty="0">
                <a:latin typeface="Arial"/>
                <a:ea typeface="Arial"/>
                <a:cs typeface="Arial"/>
                <a:sym typeface="Arial"/>
              </a:rPr>
              <a:t>Calculate back-up values bottom-up.</a:t>
            </a:r>
            <a:endParaRPr b="1" dirty="0"/>
          </a:p>
          <a:p>
            <a:pPr marL="1041400" lvl="1" indent="-457200">
              <a:lnSpc>
                <a:spcPct val="100000"/>
              </a:lnSpc>
              <a:spcBef>
                <a:spcPts val="0"/>
              </a:spcBef>
              <a:buFont typeface="+mj-lt"/>
              <a:buAutoNum type="arabicPeriod"/>
            </a:pPr>
            <a:endParaRPr dirty="0"/>
          </a:p>
          <a:p>
            <a:pPr lvl="1" indent="-457200">
              <a:lnSpc>
                <a:spcPct val="100000"/>
              </a:lnSpc>
              <a:spcBef>
                <a:spcPts val="0"/>
              </a:spcBef>
              <a:buAutoNum type="arabicPeriod"/>
            </a:pPr>
            <a:r>
              <a:rPr lang="en-US" b="1" dirty="0">
                <a:latin typeface="Arial"/>
                <a:ea typeface="Arial"/>
                <a:cs typeface="Arial"/>
                <a:sym typeface="Arial"/>
              </a:rPr>
              <a:t>Pick the move assigned to MAX at the root</a:t>
            </a:r>
            <a:endParaRPr dirty="0"/>
          </a:p>
          <a:p>
            <a:pPr marL="1041400" lvl="1" indent="-457200">
              <a:lnSpc>
                <a:spcPct val="100000"/>
              </a:lnSpc>
              <a:spcBef>
                <a:spcPts val="0"/>
              </a:spcBef>
              <a:buFont typeface="+mj-lt"/>
              <a:buAutoNum type="arabicPeriod"/>
            </a:pPr>
            <a:endParaRPr dirty="0"/>
          </a:p>
          <a:p>
            <a:pPr lvl="1" indent="-457200">
              <a:lnSpc>
                <a:spcPct val="100000"/>
              </a:lnSpc>
              <a:spcBef>
                <a:spcPts val="0"/>
              </a:spcBef>
              <a:buAutoNum type="arabicPeriod"/>
            </a:pPr>
            <a:r>
              <a:rPr lang="en-US" b="1" dirty="0">
                <a:latin typeface="Arial"/>
                <a:ea typeface="Arial"/>
                <a:cs typeface="Arial"/>
                <a:sym typeface="Arial"/>
              </a:rPr>
              <a:t>Wait for MIN to respond</a:t>
            </a:r>
            <a:endParaRPr dirty="0"/>
          </a:p>
          <a:p>
            <a:pPr marL="457200" lvl="0" indent="-228600" algn="l" rtl="0">
              <a:lnSpc>
                <a:spcPct val="110000"/>
              </a:lnSpc>
              <a:spcBef>
                <a:spcPts val="400"/>
              </a:spcBef>
              <a:spcAft>
                <a:spcPts val="0"/>
              </a:spcAft>
              <a:buSzPts val="2000"/>
              <a:buNone/>
            </a:pPr>
            <a:endParaRPr b="1" dirty="0">
              <a:latin typeface="Arial"/>
              <a:ea typeface="Arial"/>
              <a:cs typeface="Arial"/>
              <a:sym typeface="Arial"/>
            </a:endParaRPr>
          </a:p>
        </p:txBody>
      </p:sp>
      <p:sp>
        <p:nvSpPr>
          <p:cNvPr id="406" name="Google Shape;406;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1000"/>
              </a:spcBef>
              <a:spcAft>
                <a:spcPts val="0"/>
              </a:spcAft>
              <a:buClr>
                <a:schemeClr val="accent1"/>
              </a:buClr>
              <a:buSzPts val="3200"/>
            </a:pPr>
            <a:r>
              <a:rPr lang="en-US" sz="3400" dirty="0">
                <a:latin typeface="Arial"/>
                <a:ea typeface="Arial"/>
                <a:cs typeface="Arial"/>
                <a:sym typeface="Arial"/>
              </a:rPr>
              <a:t>The Minimax Procedure</a:t>
            </a:r>
            <a:endParaRPr sz="3400" b="0" dirty="0"/>
          </a:p>
        </p:txBody>
      </p:sp>
      <p:pic>
        <p:nvPicPr>
          <p:cNvPr id="407" name="Google Shape;407;p3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08" name="Google Shape;408;p3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Adversarial Search (Minimax)</a:t>
            </a:r>
            <a:endParaRPr sz="3400" b="1">
              <a:solidFill>
                <a:srgbClr val="370661"/>
              </a:solidFill>
              <a:latin typeface="Open Sans"/>
              <a:ea typeface="Open Sans"/>
              <a:cs typeface="Open Sans"/>
              <a:sym typeface="Open Sans"/>
            </a:endParaRPr>
          </a:p>
        </p:txBody>
      </p:sp>
      <p:sp>
        <p:nvSpPr>
          <p:cNvPr id="415" name="Google Shape;415;p35"/>
          <p:cNvSpPr txBox="1">
            <a:spLocks noGrp="1"/>
          </p:cNvSpPr>
          <p:nvPr>
            <p:ph type="body" idx="1"/>
          </p:nvPr>
        </p:nvSpPr>
        <p:spPr>
          <a:xfrm>
            <a:off x="399675" y="1299625"/>
            <a:ext cx="680323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1000"/>
              </a:spcBef>
              <a:spcAft>
                <a:spcPts val="0"/>
              </a:spcAft>
              <a:buSzPts val="2000"/>
              <a:buChar char="o"/>
            </a:pPr>
            <a:r>
              <a:rPr lang="en-US"/>
              <a:t>Minimax search:</a:t>
            </a:r>
            <a:endParaRPr/>
          </a:p>
          <a:p>
            <a:pPr marL="914400" lvl="1" indent="-355600" algn="l" rtl="0">
              <a:lnSpc>
                <a:spcPct val="100000"/>
              </a:lnSpc>
              <a:spcBef>
                <a:spcPts val="2000"/>
              </a:spcBef>
              <a:spcAft>
                <a:spcPts val="0"/>
              </a:spcAft>
              <a:buSzPts val="2000"/>
              <a:buChar char="▪"/>
            </a:pPr>
            <a:r>
              <a:rPr lang="en-US"/>
              <a:t>A state-space search tree</a:t>
            </a:r>
            <a:endParaRPr/>
          </a:p>
          <a:p>
            <a:pPr marL="914400" lvl="1" indent="-355600" algn="l" rtl="0">
              <a:lnSpc>
                <a:spcPct val="100000"/>
              </a:lnSpc>
              <a:spcBef>
                <a:spcPts val="2000"/>
              </a:spcBef>
              <a:spcAft>
                <a:spcPts val="0"/>
              </a:spcAft>
              <a:buSzPts val="2000"/>
              <a:buChar char="▪"/>
            </a:pPr>
            <a:r>
              <a:rPr lang="en-US"/>
              <a:t>Players alternate turns</a:t>
            </a:r>
            <a:endParaRPr/>
          </a:p>
          <a:p>
            <a:pPr marL="914400" lvl="1" indent="-355600" algn="l" rtl="0">
              <a:lnSpc>
                <a:spcPct val="100000"/>
              </a:lnSpc>
              <a:spcBef>
                <a:spcPts val="2000"/>
              </a:spcBef>
              <a:spcAft>
                <a:spcPts val="1000"/>
              </a:spcAft>
              <a:buSzPts val="2000"/>
              <a:buChar char="▪"/>
            </a:pPr>
            <a:r>
              <a:rPr lang="en-US"/>
              <a:t>Compute each node’s </a:t>
            </a:r>
            <a:r>
              <a:rPr lang="en-US">
                <a:solidFill>
                  <a:srgbClr val="CC0000"/>
                </a:solidFill>
              </a:rPr>
              <a:t>minimax value: </a:t>
            </a:r>
            <a:r>
              <a:rPr lang="en-US"/>
              <a:t>the best achievable utility against a rational (optimal) adversary</a:t>
            </a:r>
            <a:endParaRPr/>
          </a:p>
        </p:txBody>
      </p:sp>
      <p:pic>
        <p:nvPicPr>
          <p:cNvPr id="417" name="Google Shape;417;p3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18" name="Google Shape;418;p3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9" name="Google Shape;419;p35"/>
          <p:cNvSpPr/>
          <p:nvPr/>
        </p:nvSpPr>
        <p:spPr>
          <a:xfrm>
            <a:off x="8987788" y="2269330"/>
            <a:ext cx="382638" cy="30611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0" name="Google Shape;420;p35"/>
          <p:cNvSpPr/>
          <p:nvPr/>
        </p:nvSpPr>
        <p:spPr>
          <a:xfrm rot="10800000">
            <a:off x="8374919" y="3073122"/>
            <a:ext cx="364479" cy="291583"/>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1" name="Google Shape;421;p35"/>
          <p:cNvSpPr/>
          <p:nvPr/>
        </p:nvSpPr>
        <p:spPr>
          <a:xfrm rot="10800000">
            <a:off x="9596648" y="3048604"/>
            <a:ext cx="353412" cy="282729"/>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2" name="Google Shape;422;p35"/>
          <p:cNvSpPr/>
          <p:nvPr/>
        </p:nvSpPr>
        <p:spPr>
          <a:xfrm>
            <a:off x="8167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423" name="Google Shape;423;p35"/>
          <p:cNvSpPr/>
          <p:nvPr/>
        </p:nvSpPr>
        <p:spPr>
          <a:xfrm>
            <a:off x="868224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424" name="Google Shape;424;p35"/>
          <p:cNvSpPr/>
          <p:nvPr/>
        </p:nvSpPr>
        <p:spPr>
          <a:xfrm>
            <a:off x="9310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425" name="Google Shape;425;p35"/>
          <p:cNvSpPr/>
          <p:nvPr/>
        </p:nvSpPr>
        <p:spPr>
          <a:xfrm>
            <a:off x="98823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cxnSp>
        <p:nvCxnSpPr>
          <p:cNvPr id="426" name="Google Shape;426;p35"/>
          <p:cNvCxnSpPr>
            <a:stCxn id="419" idx="3"/>
            <a:endCxn id="420" idx="3"/>
          </p:cNvCxnSpPr>
          <p:nvPr/>
        </p:nvCxnSpPr>
        <p:spPr>
          <a:xfrm flipH="1">
            <a:off x="8557207" y="2575440"/>
            <a:ext cx="621900" cy="497700"/>
          </a:xfrm>
          <a:prstGeom prst="straightConnector1">
            <a:avLst/>
          </a:prstGeom>
          <a:noFill/>
          <a:ln w="9525" cap="flat" cmpd="sng">
            <a:solidFill>
              <a:schemeClr val="dk1"/>
            </a:solidFill>
            <a:prstDash val="solid"/>
            <a:round/>
            <a:headEnd type="none" w="med" len="med"/>
            <a:tailEnd type="triangle" w="med" len="med"/>
          </a:ln>
        </p:spPr>
      </p:cxnSp>
      <p:cxnSp>
        <p:nvCxnSpPr>
          <p:cNvPr id="427" name="Google Shape;427;p35"/>
          <p:cNvCxnSpPr>
            <a:stCxn id="419" idx="3"/>
            <a:endCxn id="421" idx="3"/>
          </p:cNvCxnSpPr>
          <p:nvPr/>
        </p:nvCxnSpPr>
        <p:spPr>
          <a:xfrm>
            <a:off x="9179107" y="2575440"/>
            <a:ext cx="594300" cy="473100"/>
          </a:xfrm>
          <a:prstGeom prst="straightConnector1">
            <a:avLst/>
          </a:prstGeom>
          <a:noFill/>
          <a:ln w="9525" cap="flat" cmpd="sng">
            <a:solidFill>
              <a:schemeClr val="dk1"/>
            </a:solidFill>
            <a:prstDash val="solid"/>
            <a:round/>
            <a:headEnd type="none" w="med" len="med"/>
            <a:tailEnd type="triangle" w="med" len="med"/>
          </a:ln>
        </p:spPr>
      </p:cxnSp>
      <p:cxnSp>
        <p:nvCxnSpPr>
          <p:cNvPr id="428" name="Google Shape;428;p35"/>
          <p:cNvCxnSpPr>
            <a:stCxn id="420" idx="0"/>
            <a:endCxn id="422" idx="0"/>
          </p:cNvCxnSpPr>
          <p:nvPr/>
        </p:nvCxnSpPr>
        <p:spPr>
          <a:xfrm flipH="1">
            <a:off x="8310858" y="3364705"/>
            <a:ext cx="246300" cy="680100"/>
          </a:xfrm>
          <a:prstGeom prst="straightConnector1">
            <a:avLst/>
          </a:prstGeom>
          <a:noFill/>
          <a:ln w="9525" cap="flat" cmpd="sng">
            <a:solidFill>
              <a:schemeClr val="dk1"/>
            </a:solidFill>
            <a:prstDash val="solid"/>
            <a:round/>
            <a:headEnd type="none" w="med" len="med"/>
            <a:tailEnd type="triangle" w="med" len="med"/>
          </a:ln>
        </p:spPr>
      </p:cxnSp>
      <p:cxnSp>
        <p:nvCxnSpPr>
          <p:cNvPr id="429" name="Google Shape;429;p35"/>
          <p:cNvCxnSpPr>
            <a:stCxn id="420" idx="0"/>
            <a:endCxn id="423" idx="0"/>
          </p:cNvCxnSpPr>
          <p:nvPr/>
        </p:nvCxnSpPr>
        <p:spPr>
          <a:xfrm>
            <a:off x="8557158" y="3364705"/>
            <a:ext cx="267900" cy="680100"/>
          </a:xfrm>
          <a:prstGeom prst="straightConnector1">
            <a:avLst/>
          </a:prstGeom>
          <a:noFill/>
          <a:ln w="9525" cap="flat" cmpd="sng">
            <a:solidFill>
              <a:schemeClr val="dk1"/>
            </a:solidFill>
            <a:prstDash val="solid"/>
            <a:round/>
            <a:headEnd type="none" w="med" len="med"/>
            <a:tailEnd type="triangle" w="med" len="med"/>
          </a:ln>
        </p:spPr>
      </p:cxnSp>
      <p:cxnSp>
        <p:nvCxnSpPr>
          <p:cNvPr id="430" name="Google Shape;430;p35"/>
          <p:cNvCxnSpPr>
            <a:stCxn id="421" idx="0"/>
            <a:endCxn id="424" idx="0"/>
          </p:cNvCxnSpPr>
          <p:nvPr/>
        </p:nvCxnSpPr>
        <p:spPr>
          <a:xfrm flipH="1">
            <a:off x="9453854" y="3331333"/>
            <a:ext cx="319500" cy="713400"/>
          </a:xfrm>
          <a:prstGeom prst="straightConnector1">
            <a:avLst/>
          </a:prstGeom>
          <a:noFill/>
          <a:ln w="9525" cap="flat" cmpd="sng">
            <a:solidFill>
              <a:schemeClr val="dk1"/>
            </a:solidFill>
            <a:prstDash val="solid"/>
            <a:round/>
            <a:headEnd type="none" w="med" len="med"/>
            <a:tailEnd type="triangle" w="med" len="med"/>
          </a:ln>
        </p:spPr>
      </p:cxnSp>
      <p:cxnSp>
        <p:nvCxnSpPr>
          <p:cNvPr id="431" name="Google Shape;431;p35"/>
          <p:cNvCxnSpPr>
            <a:stCxn id="421" idx="0"/>
            <a:endCxn id="425" idx="0"/>
          </p:cNvCxnSpPr>
          <p:nvPr/>
        </p:nvCxnSpPr>
        <p:spPr>
          <a:xfrm>
            <a:off x="9773354" y="3331333"/>
            <a:ext cx="252000" cy="713400"/>
          </a:xfrm>
          <a:prstGeom prst="straightConnector1">
            <a:avLst/>
          </a:prstGeom>
          <a:noFill/>
          <a:ln w="9525" cap="flat" cmpd="sng">
            <a:solidFill>
              <a:schemeClr val="dk1"/>
            </a:solidFill>
            <a:prstDash val="solid"/>
            <a:round/>
            <a:headEnd type="none" w="med" len="med"/>
            <a:tailEnd type="triangle" w="med" len="med"/>
          </a:ln>
        </p:spPr>
      </p:cxnSp>
      <p:sp>
        <p:nvSpPr>
          <p:cNvPr id="432" name="Google Shape;432;p35"/>
          <p:cNvSpPr txBox="1"/>
          <p:nvPr/>
        </p:nvSpPr>
        <p:spPr>
          <a:xfrm>
            <a:off x="9346617" y="2283025"/>
            <a:ext cx="691911"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max</a:t>
            </a:r>
            <a:endParaRPr/>
          </a:p>
        </p:txBody>
      </p:sp>
      <p:sp>
        <p:nvSpPr>
          <p:cNvPr id="433" name="Google Shape;433;p35"/>
          <p:cNvSpPr txBox="1"/>
          <p:nvPr/>
        </p:nvSpPr>
        <p:spPr>
          <a:xfrm>
            <a:off x="9874218" y="2968825"/>
            <a:ext cx="636830"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a:t>
            </a:r>
            <a:endParaRPr/>
          </a:p>
        </p:txBody>
      </p:sp>
      <p:sp>
        <p:nvSpPr>
          <p:cNvPr id="435" name="Google Shape;435;p35"/>
          <p:cNvSpPr txBox="1"/>
          <p:nvPr/>
        </p:nvSpPr>
        <p:spPr>
          <a:xfrm>
            <a:off x="8410600" y="3022975"/>
            <a:ext cx="295275" cy="323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rgbClr val="000000"/>
                </a:solidFill>
                <a:latin typeface="Open Sans"/>
                <a:ea typeface="Open Sans"/>
                <a:cs typeface="Open Sans"/>
                <a:sym typeface="Open Sans"/>
              </a:rPr>
              <a:t>2</a:t>
            </a:r>
            <a:endParaRPr dirty="0"/>
          </a:p>
        </p:txBody>
      </p:sp>
      <p:sp>
        <p:nvSpPr>
          <p:cNvPr id="436" name="Google Shape;436;p35"/>
          <p:cNvSpPr txBox="1"/>
          <p:nvPr/>
        </p:nvSpPr>
        <p:spPr>
          <a:xfrm>
            <a:off x="9630721" y="3001026"/>
            <a:ext cx="279170" cy="3231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dirty="0">
                <a:solidFill>
                  <a:srgbClr val="000000"/>
                </a:solidFill>
                <a:latin typeface="Open Sans"/>
                <a:ea typeface="Open Sans"/>
                <a:cs typeface="Open Sans"/>
                <a:sym typeface="Open Sans"/>
              </a:rPr>
              <a:t>5</a:t>
            </a:r>
            <a:endParaRPr dirty="0"/>
          </a:p>
        </p:txBody>
      </p:sp>
      <p:sp>
        <p:nvSpPr>
          <p:cNvPr id="437" name="Google Shape;437;p35"/>
          <p:cNvSpPr txBox="1"/>
          <p:nvPr/>
        </p:nvSpPr>
        <p:spPr>
          <a:xfrm>
            <a:off x="9025881" y="2293185"/>
            <a:ext cx="3161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dirty="0"/>
          </a:p>
        </p:txBody>
      </p:sp>
      <p:grpSp>
        <p:nvGrpSpPr>
          <p:cNvPr id="438" name="Google Shape;438;p35"/>
          <p:cNvGrpSpPr/>
          <p:nvPr/>
        </p:nvGrpSpPr>
        <p:grpSpPr>
          <a:xfrm>
            <a:off x="8053598" y="3873221"/>
            <a:ext cx="2286000" cy="1194065"/>
            <a:chOff x="5486400" y="4343400"/>
            <a:chExt cx="3048000" cy="1592334"/>
          </a:xfrm>
        </p:grpSpPr>
        <p:sp>
          <p:nvSpPr>
            <p:cNvPr id="439" name="Google Shape;439;p35"/>
            <p:cNvSpPr/>
            <p:nvPr/>
          </p:nvSpPr>
          <p:spPr>
            <a:xfrm>
              <a:off x="5486400" y="4343400"/>
              <a:ext cx="3048000" cy="762118"/>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0" name="Google Shape;440;p35"/>
            <p:cNvSpPr txBox="1"/>
            <p:nvPr/>
          </p:nvSpPr>
          <p:spPr>
            <a:xfrm>
              <a:off x="5486400" y="5073825"/>
              <a:ext cx="3048000" cy="86190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Terminal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part of the game </a:t>
              </a:r>
              <a:endParaRPr/>
            </a:p>
          </p:txBody>
        </p:sp>
      </p:grpSp>
      <p:grpSp>
        <p:nvGrpSpPr>
          <p:cNvPr id="441" name="Google Shape;441;p35"/>
          <p:cNvGrpSpPr/>
          <p:nvPr/>
        </p:nvGrpSpPr>
        <p:grpSpPr>
          <a:xfrm>
            <a:off x="7822722" y="1524620"/>
            <a:ext cx="2804902" cy="1918789"/>
            <a:chOff x="5026165" y="2659728"/>
            <a:chExt cx="3739869" cy="2558385"/>
          </a:xfrm>
        </p:grpSpPr>
        <p:sp>
          <p:nvSpPr>
            <p:cNvPr id="442" name="Google Shape;442;p35"/>
            <p:cNvSpPr/>
            <p:nvPr/>
          </p:nvSpPr>
          <p:spPr>
            <a:xfrm>
              <a:off x="5334000" y="3541713"/>
              <a:ext cx="3124200" cy="1676400"/>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3" name="Google Shape;443;p35"/>
            <p:cNvSpPr txBox="1"/>
            <p:nvPr/>
          </p:nvSpPr>
          <p:spPr>
            <a:xfrm>
              <a:off x="5026165" y="2659728"/>
              <a:ext cx="3739869" cy="861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Minimax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computed recursively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Implementation</a:t>
            </a:r>
            <a:endParaRPr sz="3400" b="1">
              <a:solidFill>
                <a:srgbClr val="370661"/>
              </a:solidFill>
              <a:latin typeface="Open Sans"/>
              <a:ea typeface="Open Sans"/>
              <a:cs typeface="Open Sans"/>
              <a:sym typeface="Open Sans"/>
            </a:endParaRPr>
          </a:p>
        </p:txBody>
      </p:sp>
      <p:sp>
        <p:nvSpPr>
          <p:cNvPr id="450" name="Google Shape;450;p3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3</a:t>
            </a:r>
            <a:endParaRPr/>
          </a:p>
        </p:txBody>
      </p:sp>
      <p:pic>
        <p:nvPicPr>
          <p:cNvPr id="451" name="Google Shape;451;p3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52" name="Google Shape;452;p3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53" name="Google Shape;453;p36"/>
          <p:cNvSpPr/>
          <p:nvPr/>
        </p:nvSpPr>
        <p:spPr>
          <a:xfrm>
            <a:off x="145371" y="2343947"/>
            <a:ext cx="5262559" cy="2169928"/>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4" name="Google Shape;454;p36"/>
          <p:cNvSpPr txBox="1"/>
          <p:nvPr/>
        </p:nvSpPr>
        <p:spPr>
          <a:xfrm>
            <a:off x="177122" y="2343946"/>
            <a:ext cx="5262560"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55" name="Google Shape;455;p36"/>
          <p:cNvSpPr/>
          <p:nvPr/>
        </p:nvSpPr>
        <p:spPr>
          <a:xfrm>
            <a:off x="5422222" y="3159922"/>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6" name="Google Shape;456;p36"/>
          <p:cNvSpPr/>
          <p:nvPr/>
        </p:nvSpPr>
        <p:spPr>
          <a:xfrm>
            <a:off x="6184221" y="2362997"/>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7" name="Google Shape;457;p36"/>
          <p:cNvSpPr txBox="1"/>
          <p:nvPr/>
        </p:nvSpPr>
        <p:spPr>
          <a:xfrm>
            <a:off x="6241372" y="2566197"/>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Definition of optimal play for MAX assumes MIN plays optimally: </a:t>
            </a:r>
            <a:endParaRPr/>
          </a:p>
          <a:p>
            <a:pPr marL="914400" lvl="1" indent="-355600" algn="l" rtl="0">
              <a:lnSpc>
                <a:spcPct val="100000"/>
              </a:lnSpc>
              <a:spcBef>
                <a:spcPts val="400"/>
              </a:spcBef>
              <a:spcAft>
                <a:spcPts val="0"/>
              </a:spcAft>
              <a:buSzPts val="2000"/>
              <a:buChar char="▪"/>
            </a:pPr>
            <a:r>
              <a:rPr lang="en-US" i="1">
                <a:solidFill>
                  <a:schemeClr val="accent2"/>
                </a:solidFill>
              </a:rPr>
              <a:t>Maximizes worst-case outcome </a:t>
            </a:r>
            <a:r>
              <a:rPr lang="en-US"/>
              <a:t>for MAX.</a:t>
            </a:r>
            <a:endParaRPr/>
          </a:p>
          <a:p>
            <a:pPr marL="914400" lvl="1" indent="-355600" algn="l" rtl="0">
              <a:lnSpc>
                <a:spcPct val="100000"/>
              </a:lnSpc>
              <a:spcBef>
                <a:spcPts val="400"/>
              </a:spcBef>
              <a:spcAft>
                <a:spcPts val="0"/>
              </a:spcAft>
              <a:buSzPts val="2000"/>
              <a:buChar char="▪"/>
            </a:pPr>
            <a:r>
              <a:rPr lang="en-US"/>
              <a:t>(Classic game theoretic strategy)</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But if MIN does not play optimally, MAX will do even better.  </a:t>
            </a:r>
            <a:endParaRPr/>
          </a:p>
          <a:p>
            <a:pPr marL="914400" lvl="1" indent="-355600" algn="l" rtl="0">
              <a:lnSpc>
                <a:spcPct val="100000"/>
              </a:lnSpc>
              <a:spcBef>
                <a:spcPts val="400"/>
              </a:spcBef>
              <a:spcAft>
                <a:spcPts val="0"/>
              </a:spcAft>
              <a:buSzPts val="2000"/>
              <a:buChar char="▪"/>
            </a:pPr>
            <a:r>
              <a:rPr lang="en-US"/>
              <a:t>This theorem is not hard to prove</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465" name="Google Shape;465;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What if MIN does not play optimally?</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66" name="Google Shape;466;p3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67" name="Google Shape;467;p3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4" name="Google Shape;474;p3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75" name="Google Shape;475;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76" name="Google Shape;476;p3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77" name="Google Shape;477;p3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78" name="Google Shape;478;p3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79" name="Google Shape;479;p3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80" name="Google Shape;480;p3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2" name="Google Shape;482;p3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83" name="Google Shape;483;p38"/>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3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1" name="Google Shape;491;p3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95" name="Google Shape;495;p3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96" name="Google Shape;496;p3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3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9" name="Google Shape;499;p3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00" name="Google Shape;500;p39"/>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3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14" name="Google Shape;514;p4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15" name="Google Shape;515;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16" name="Google Shape;516;p4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17" name="Google Shape;517;p4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18" name="Google Shape;518;p4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19" name="Google Shape;519;p4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20" name="Google Shape;520;p4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4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2" name="Google Shape;522;p4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23" name="Google Shape;523;p40"/>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 name="Google Shape;524;p4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25" name="Google Shape;525;p4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6" name="Google Shape;526;p40"/>
          <p:cNvCxnSpPr>
            <a:endCxn id="52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27" name="Google Shape;527;p4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28" name="Google Shape;528;p4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9" name="Google Shape;529;p4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30" name="Google Shape;530;p4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37" name="Google Shape;537;p4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38" name="Google Shape;538;p4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39" name="Google Shape;539;p4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0" name="Google Shape;540;p4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41" name="Google Shape;541;p4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42" name="Google Shape;542;p4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43" name="Google Shape;543;p4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4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5" name="Google Shape;545;p4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46" name="Google Shape;546;p41"/>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41"/>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48" name="Google Shape;548;p4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49" name="Google Shape;549;p41"/>
          <p:cNvCxnSpPr>
            <a:endCxn id="5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50" name="Google Shape;550;p4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51" name="Google Shape;551;p4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52" name="Google Shape;552;p4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53" name="Google Shape;553;p4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54" name="Google Shape;554;p41"/>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61" name="Google Shape;561;p4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62" name="Google Shape;562;p4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63" name="Google Shape;563;p4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4" name="Google Shape;564;p4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65" name="Google Shape;565;p4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66" name="Google Shape;566;p4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67" name="Google Shape;567;p4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4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9" name="Google Shape;569;p4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70" name="Google Shape;570;p42"/>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42"/>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72" name="Google Shape;572;p4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3" name="Google Shape;573;p42"/>
          <p:cNvCxnSpPr>
            <a:endCxn id="5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74" name="Google Shape;574;p4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75" name="Google Shape;575;p4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6" name="Google Shape;576;p4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77" name="Google Shape;577;p4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78" name="Google Shape;578;p42"/>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579" name="Google Shape;579;p4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80" name="Google Shape;580;p4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581" name="Google Shape;581;p4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2" name="Google Shape;582;p4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3" name="Google Shape;583;p4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84" name="Google Shape;584;p4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91" name="Google Shape;591;p4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92" name="Google Shape;592;p4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93" name="Google Shape;593;p4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4" name="Google Shape;594;p4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95" name="Google Shape;595;p4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96" name="Google Shape;596;p4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97" name="Google Shape;597;p4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4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9" name="Google Shape;599;p4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00" name="Google Shape;600;p43"/>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1" name="Google Shape;601;p43"/>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02" name="Google Shape;602;p4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3" name="Google Shape;603;p43"/>
          <p:cNvCxnSpPr>
            <a:endCxn id="6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04" name="Google Shape;604;p4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05" name="Google Shape;605;p4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6" name="Google Shape;606;p4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07" name="Google Shape;607;p4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08" name="Google Shape;608;p43"/>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09" name="Google Shape;609;p4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10" name="Google Shape;610;p4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11" name="Google Shape;611;p4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2" name="Google Shape;612;p4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3" name="Google Shape;613;p4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14" name="Google Shape;614;p4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pic>
        <p:nvPicPr>
          <p:cNvPr id="75" name="Google Shape;75;g92b3bf485b_0_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76" name="Google Shape;76;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 name="Google Shape;77;g92b3bf485b_0_0"/>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8" name="Google Shape;78;g92b3bf485b_0_0"/>
          <p:cNvPicPr preferRelativeResize="0"/>
          <p:nvPr/>
        </p:nvPicPr>
        <p:blipFill rotWithShape="1">
          <a:blip r:embed="rId4">
            <a:alphaModFix/>
          </a:blip>
          <a:srcRect/>
          <a:stretch/>
        </p:blipFill>
        <p:spPr>
          <a:xfrm>
            <a:off x="112799" y="88640"/>
            <a:ext cx="11511523" cy="73826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1" name="Google Shape;621;p4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a:t>
            </a:r>
            <a:r>
              <a:rPr lang="en-US" sz="1800" b="1" i="0" u="none" strike="noStrike" cap="none">
                <a:solidFill>
                  <a:srgbClr val="000000"/>
                </a:solidFill>
                <a:latin typeface="Roboto Mono"/>
                <a:ea typeface="Roboto Mono"/>
                <a:cs typeface="Roboto Mono"/>
                <a:sym typeface="Roboto Mono"/>
              </a:rPr>
              <a:t>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22" name="Google Shape;622;p4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23" name="Google Shape;623;p4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24" name="Google Shape;624;p4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25" name="Google Shape;625;p4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26" name="Google Shape;626;p4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27" name="Google Shape;627;p4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4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9" name="Google Shape;629;p4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30" name="Google Shape;630;p44"/>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44"/>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32" name="Google Shape;632;p4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3" name="Google Shape;633;p44"/>
          <p:cNvCxnSpPr>
            <a:endCxn id="6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34" name="Google Shape;634;p4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35" name="Google Shape;635;p4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6" name="Google Shape;636;p4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37" name="Google Shape;637;p4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38" name="Google Shape;638;p44"/>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39" name="Google Shape;639;p4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40" name="Google Shape;640;p4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41" name="Google Shape;641;p4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2" name="Google Shape;642;p4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3" name="Google Shape;643;p4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44" name="Google Shape;644;p4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51" name="Google Shape;651;p4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52" name="Google Shape;652;p4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53" name="Google Shape;653;p4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4" name="Google Shape;654;p4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55" name="Google Shape;655;p4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56" name="Google Shape;656;p4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57" name="Google Shape;657;p4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4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9" name="Google Shape;659;p4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60" name="Google Shape;660;p4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1" name="Google Shape;661;p45"/>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62" name="Google Shape;662;p4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3" name="Google Shape;663;p45"/>
          <p:cNvCxnSpPr>
            <a:endCxn id="66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64" name="Google Shape;664;p4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65" name="Google Shape;665;p4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6" name="Google Shape;666;p4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67" name="Google Shape;667;p4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68" name="Google Shape;668;p4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69" name="Google Shape;669;p4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70" name="Google Shape;670;p4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1" name="Google Shape;671;p4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2" name="Google Shape;672;p4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673" name="Google Shape;673;p4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674" name="Google Shape;674;p4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1" name="Google Shape;681;p4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82" name="Google Shape;682;p4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83" name="Google Shape;683;p4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84" name="Google Shape;684;p4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85" name="Google Shape;685;p4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86" name="Google Shape;686;p4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87" name="Google Shape;687;p4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9" name="Google Shape;689;p4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90" name="Google Shape;690;p46"/>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46"/>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3" name="Google Shape;693;p46"/>
          <p:cNvCxnSpPr>
            <a:endCxn id="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94" name="Google Shape;694;p4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95" name="Google Shape;695;p4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6" name="Google Shape;696;p4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97" name="Google Shape;697;p4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98" name="Google Shape;698;p4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99" name="Google Shape;699;p4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00" name="Google Shape;700;p4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01" name="Google Shape;701;p4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02" name="Google Shape;702;p4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03" name="Google Shape;703;p4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04" name="Google Shape;704;p4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11" name="Google Shape;711;p4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12" name="Google Shape;712;p4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13" name="Google Shape;713;p4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4" name="Google Shape;714;p4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15" name="Google Shape;715;p4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16" name="Google Shape;716;p4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17" name="Google Shape;717;p4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4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9" name="Google Shape;719;p4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20" name="Google Shape;720;p47"/>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47"/>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22" name="Google Shape;722;p4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3" name="Google Shape;723;p47"/>
          <p:cNvCxnSpPr>
            <a:endCxn id="72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24" name="Google Shape;724;p4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25" name="Google Shape;725;p4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6" name="Google Shape;726;p4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27" name="Google Shape;727;p4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28" name="Google Shape;728;p4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29" name="Google Shape;729;p4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30" name="Google Shape;730;p4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31" name="Google Shape;731;p4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32" name="Google Shape;732;p4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33" name="Google Shape;733;p4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34" name="Google Shape;734;p4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1" name="Google Shape;741;p4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42" name="Google Shape;742;p4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43" name="Google Shape;743;p4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44" name="Google Shape;744;p4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45" name="Google Shape;745;p4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46" name="Google Shape;746;p4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47" name="Google Shape;747;p4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4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9" name="Google Shape;749;p4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50" name="Google Shape;750;p48"/>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4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52" name="Google Shape;752;p4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3" name="Google Shape;753;p48"/>
          <p:cNvCxnSpPr>
            <a:endCxn id="75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54" name="Google Shape;754;p4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55" name="Google Shape;755;p4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6" name="Google Shape;756;p4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57" name="Google Shape;757;p4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58" name="Google Shape;758;p4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59" name="Google Shape;759;p4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60" name="Google Shape;760;p4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61" name="Google Shape;761;p4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762" name="Google Shape;762;p4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63" name="Google Shape;763;p4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64" name="Google Shape;764;p4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71" name="Google Shape;771;p4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72" name="Google Shape;772;p4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73" name="Google Shape;773;p4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4" name="Google Shape;774;p4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75" name="Google Shape;775;p4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76" name="Google Shape;776;p4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77" name="Google Shape;777;p4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4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9" name="Google Shape;779;p4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80" name="Google Shape;780;p49"/>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4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82" name="Google Shape;782;p4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3" name="Google Shape;783;p49"/>
          <p:cNvCxnSpPr>
            <a:endCxn id="78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84" name="Google Shape;784;p4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85" name="Google Shape;785;p4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6" name="Google Shape;786;p4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87" name="Google Shape;787;p4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88" name="Google Shape;788;p4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89" name="Google Shape;789;p4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90" name="Google Shape;790;p4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91" name="Google Shape;791;p4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792" name="Google Shape;792;p4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93" name="Google Shape;793;p4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94" name="Google Shape;794;p4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01" name="Google Shape;801;p5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02" name="Google Shape;802;p5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03" name="Google Shape;803;p5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4" name="Google Shape;804;p5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05" name="Google Shape;805;p5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06" name="Google Shape;806;p5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07" name="Google Shape;807;p5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8" name="Google Shape;808;p5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9" name="Google Shape;809;p5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810" name="Google Shape;810;p50"/>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5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812" name="Google Shape;812;p5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3" name="Google Shape;813;p50"/>
          <p:cNvCxnSpPr>
            <a:endCxn id="81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14" name="Google Shape;814;p5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15" name="Google Shape;815;p5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6" name="Google Shape;816;p5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17" name="Google Shape;817;p5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18" name="Google Shape;818;p5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19" name="Google Shape;819;p5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20" name="Google Shape;820;p5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21" name="Google Shape;821;p5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22" name="Google Shape;822;p5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23" name="Google Shape;823;p5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24" name="Google Shape;824;p5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1" name="Google Shape;831;p5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32" name="Google Shape;832;p5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33" name="Google Shape;833;p5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34" name="Google Shape;834;p5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35" name="Google Shape;835;p5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36" name="Google Shape;836;p5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37" name="Google Shape;837;p5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8" name="Google Shape;838;p5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9" name="Google Shape;839;p5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40" name="Google Shape;840;p51"/>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5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2" name="Google Shape;842;p51"/>
          <p:cNvCxnSpPr>
            <a:endCxn id="84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43" name="Google Shape;843;p5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44" name="Google Shape;844;p5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5" name="Google Shape;845;p5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46" name="Google Shape;846;p5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47" name="Google Shape;847;p5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48" name="Google Shape;848;p5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49" name="Google Shape;849;p5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50" name="Google Shape;850;p5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851" name="Google Shape;851;p5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52" name="Google Shape;852;p5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53" name="Google Shape;853;p5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54" name="Google Shape;854;p5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1" name="Google Shape;861;p5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62" name="Google Shape;862;p5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63" name="Google Shape;863;p5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64" name="Google Shape;864;p5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65" name="Google Shape;865;p5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66" name="Google Shape;866;p5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67" name="Google Shape;867;p5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8" name="Google Shape;868;p5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9" name="Google Shape;869;p5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70" name="Google Shape;870;p52"/>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1" name="Google Shape;871;p5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2" name="Google Shape;872;p52"/>
          <p:cNvCxnSpPr>
            <a:endCxn id="87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73" name="Google Shape;873;p5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74" name="Google Shape;874;p5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5" name="Google Shape;875;p5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76" name="Google Shape;876;p5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77" name="Google Shape;877;p5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78" name="Google Shape;878;p5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79" name="Google Shape;879;p5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80" name="Google Shape;880;p5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81" name="Google Shape;881;p5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82" name="Google Shape;882;p5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83" name="Google Shape;883;p5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84" name="Google Shape;884;p5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91" name="Google Shape;891;p5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92" name="Google Shape;892;p5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93" name="Google Shape;893;p5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4" name="Google Shape;894;p5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95" name="Google Shape;895;p5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96" name="Google Shape;896;p5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97" name="Google Shape;897;p5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Google Shape;898;p5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9" name="Google Shape;899;p5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00" name="Google Shape;900;p53"/>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5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2" name="Google Shape;902;p53"/>
          <p:cNvCxnSpPr>
            <a:endCxn id="90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03" name="Google Shape;903;p5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04" name="Google Shape;904;p5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5" name="Google Shape;905;p5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06" name="Google Shape;906;p5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07" name="Google Shape;907;p5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08" name="Google Shape;908;p5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09" name="Google Shape;909;p5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10" name="Google Shape;910;p5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911" name="Google Shape;911;p5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12" name="Google Shape;912;p5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13" name="Google Shape;913;p5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4" name="Google Shape;914;p5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5" name="Google Shape;915;p53"/>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3" descr="chesselo2"/>
          <p:cNvPicPr preferRelativeResize="0"/>
          <p:nvPr/>
        </p:nvPicPr>
        <p:blipFill rotWithShape="1">
          <a:blip r:embed="rId3">
            <a:alphaModFix/>
          </a:blip>
          <a:srcRect/>
          <a:stretch/>
        </p:blipFill>
        <p:spPr>
          <a:xfrm>
            <a:off x="1550783" y="1035799"/>
            <a:ext cx="7095893" cy="5321920"/>
          </a:xfrm>
          <a:prstGeom prst="rect">
            <a:avLst/>
          </a:prstGeom>
          <a:noFill/>
          <a:ln>
            <a:noFill/>
          </a:ln>
        </p:spPr>
      </p:pic>
      <p:sp>
        <p:nvSpPr>
          <p:cNvPr id="86" name="Google Shape;86;p3"/>
          <p:cNvSpPr txBox="1">
            <a:spLocks noGrp="1"/>
          </p:cNvSpPr>
          <p:nvPr>
            <p:ph type="body" idx="2"/>
          </p:nvPr>
        </p:nvSpPr>
        <p:spPr>
          <a:xfrm>
            <a:off x="399673" y="486177"/>
            <a:ext cx="11476376"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Ratings of human and computer chess champions</a:t>
            </a:r>
            <a:endParaRPr/>
          </a:p>
        </p:txBody>
      </p:sp>
      <p:pic>
        <p:nvPicPr>
          <p:cNvPr id="87" name="Google Shape;87;p3"/>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88" name="Google Shape;88;p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
          <p:cNvSpPr txBox="1"/>
          <p:nvPr/>
        </p:nvSpPr>
        <p:spPr>
          <a:xfrm>
            <a:off x="4634753" y="6005072"/>
            <a:ext cx="67388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https://srconstantin.wordpress.com/2017/01/28/performance-trends-in-ai/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22" name="Google Shape;922;p5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23" name="Google Shape;923;p5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24" name="Google Shape;924;p5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5" name="Google Shape;925;p5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26" name="Google Shape;926;p5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27" name="Google Shape;927;p5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28" name="Google Shape;928;p5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9" name="Google Shape;929;p5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0" name="Google Shape;930;p5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31" name="Google Shape;931;p54"/>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2" name="Google Shape;932;p5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3" name="Google Shape;933;p54"/>
          <p:cNvCxnSpPr>
            <a:endCxn id="9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34" name="Google Shape;934;p5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35" name="Google Shape;935;p5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6" name="Google Shape;936;p5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37" name="Google Shape;937;p5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38" name="Google Shape;938;p5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39" name="Google Shape;939;p5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0" name="Google Shape;940;p5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41" name="Google Shape;941;p5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42" name="Google Shape;942;p5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43" name="Google Shape;943;p5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44" name="Google Shape;944;p5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5" name="Google Shape;945;p5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6" name="Google Shape;946;p54"/>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47" name="Google Shape;947;p5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48" name="Google Shape;948;p5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9" name="Google Shape;949;p5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0" name="Google Shape;950;p5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1" name="Google Shape;951;p5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52" name="Google Shape;952;p5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59" name="Google Shape;959;p5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60" name="Google Shape;960;p5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61" name="Google Shape;961;p5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2" name="Google Shape;962;p5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63" name="Google Shape;963;p5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64" name="Google Shape;964;p5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65" name="Google Shape;965;p5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5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7" name="Google Shape;967;p5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68" name="Google Shape;968;p5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9" name="Google Shape;969;p5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0" name="Google Shape;970;p55"/>
          <p:cNvCxnSpPr>
            <a:endCxn id="969"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71" name="Google Shape;971;p5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72" name="Google Shape;972;p5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3" name="Google Shape;973;p5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74" name="Google Shape;974;p5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75" name="Google Shape;975;p5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76" name="Google Shape;976;p5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77" name="Google Shape;977;p5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78" name="Google Shape;978;p5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79" name="Google Shape;979;p5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80" name="Google Shape;980;p5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81" name="Google Shape;981;p5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2" name="Google Shape;982;p5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3" name="Google Shape;983;p55"/>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84" name="Google Shape;984;p5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85" name="Google Shape;985;p5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86" name="Google Shape;986;p5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7" name="Google Shape;987;p5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8" name="Google Shape;988;p5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89" name="Google Shape;989;p5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6" name="Google Shape;996;p5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97" name="Google Shape;997;p5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98" name="Google Shape;998;p5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99" name="Google Shape;999;p5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00" name="Google Shape;1000;p5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01" name="Google Shape;1001;p5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02" name="Google Shape;1002;p5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3" name="Google Shape;1003;p5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4" name="Google Shape;1004;p5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05" name="Google Shape;1005;p56"/>
          <p:cNvSpPr/>
          <p:nvPr/>
        </p:nvSpPr>
        <p:spPr>
          <a:xfrm>
            <a:off x="6246020" y="3654956"/>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5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07" name="Google Shape;1007;p56"/>
          <p:cNvCxnSpPr>
            <a:endCxn id="100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08" name="Google Shape;1008;p5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09" name="Google Shape;1009;p5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10" name="Google Shape;1010;p5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11" name="Google Shape;1011;p5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12" name="Google Shape;1012;p5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13" name="Google Shape;1013;p5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14" name="Google Shape;1014;p5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15" name="Google Shape;1015;p5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16" name="Google Shape;1016;p5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17" name="Google Shape;1017;p5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18" name="Google Shape;1018;p5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19" name="Google Shape;1019;p5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20" name="Google Shape;1020;p56"/>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021" name="Google Shape;1021;p5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22" name="Google Shape;1022;p5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23" name="Google Shape;1023;p5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4" name="Google Shape;1024;p5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5" name="Google Shape;1025;p5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26" name="Google Shape;1026;p5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33" name="Google Shape;1033;p5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34" name="Google Shape;1034;p5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35" name="Google Shape;1035;p5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6" name="Google Shape;1036;p5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37" name="Google Shape;1037;p5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38" name="Google Shape;1038;p5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39" name="Google Shape;1039;p5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5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1" name="Google Shape;1041;p5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42" name="Google Shape;1042;p57"/>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3" name="Google Shape;1043;p5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4" name="Google Shape;1044;p57"/>
          <p:cNvCxnSpPr>
            <a:endCxn id="1043"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45" name="Google Shape;1045;p5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46" name="Google Shape;1046;p5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7" name="Google Shape;1047;p5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48" name="Google Shape;1048;p5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49" name="Google Shape;1049;p5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0" name="Google Shape;1050;p5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1" name="Google Shape;1051;p5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52" name="Google Shape;1052;p5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53" name="Google Shape;1053;p5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54" name="Google Shape;1054;p5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55" name="Google Shape;1055;p5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56" name="Google Shape;1056;p5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57" name="Google Shape;1057;p5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8" name="Google Shape;1058;p5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9" name="Google Shape;1059;p5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0" name="Google Shape;1060;p5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1" name="Google Shape;1061;p5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62" name="Google Shape;1062;p5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63" name="Google Shape;1063;p5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0" name="Google Shape;1070;p5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1" name="Google Shape;1071;p5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72" name="Google Shape;1072;p5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73" name="Google Shape;1073;p5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74" name="Google Shape;1074;p5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75" name="Google Shape;1075;p5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76" name="Google Shape;1076;p5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7" name="Google Shape;1077;p5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8" name="Google Shape;1078;p5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9" name="Google Shape;1079;p58"/>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5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1" name="Google Shape;1081;p58"/>
          <p:cNvCxnSpPr>
            <a:endCxn id="10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82" name="Google Shape;1082;p5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83" name="Google Shape;1083;p5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4" name="Google Shape;1084;p5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85" name="Google Shape;1085;p5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86" name="Google Shape;1086;p5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87" name="Google Shape;1087;p5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88" name="Google Shape;1088;p5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89" name="Google Shape;1089;p5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90" name="Google Shape;1090;p5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91" name="Google Shape;1091;p5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92" name="Google Shape;1092;p5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93" name="Google Shape;1093;p5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94" name="Google Shape;1094;p5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95" name="Google Shape;1095;p5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96" name="Google Shape;1096;p5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097" name="Google Shape;1097;p5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98" name="Google Shape;1098;p5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99" name="Google Shape;1099;p5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00" name="Google Shape;1100;p5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07" name="Google Shape;1107;p5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08" name="Google Shape;1108;p5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09" name="Google Shape;1109;p5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0" name="Google Shape;1110;p5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11" name="Google Shape;1111;p5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12" name="Google Shape;1112;p5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13" name="Google Shape;1113;p5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4" name="Google Shape;1114;p5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5" name="Google Shape;1115;p5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16" name="Google Shape;1116;p59"/>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7" name="Google Shape;1117;p5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18" name="Google Shape;1118;p59"/>
          <p:cNvCxnSpPr>
            <a:endCxn id="1117"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19" name="Google Shape;1119;p5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20" name="Google Shape;1120;p5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21" name="Google Shape;1121;p5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22" name="Google Shape;1122;p5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23" name="Google Shape;1123;p5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24" name="Google Shape;1124;p5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25" name="Google Shape;1125;p5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26" name="Google Shape;1126;p5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27" name="Google Shape;1127;p5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28" name="Google Shape;1128;p5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29" name="Google Shape;1129;p5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30" name="Google Shape;1130;p5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31" name="Google Shape;1131;p5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32" name="Google Shape;1132;p5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33" name="Google Shape;1133;p5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34" name="Google Shape;1134;p5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35" name="Google Shape;1135;p5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36" name="Google Shape;1136;p5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37" name="Google Shape;1137;p5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6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4" name="Google Shape;1144;p6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45" name="Google Shape;1145;p6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46" name="Google Shape;1146;p6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47" name="Google Shape;1147;p6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48" name="Google Shape;1148;p6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49" name="Google Shape;1149;p6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50" name="Google Shape;1150;p6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1" name="Google Shape;1151;p6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2" name="Google Shape;1152;p6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53" name="Google Shape;1153;p60"/>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4" name="Google Shape;1154;p6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5" name="Google Shape;1155;p60"/>
          <p:cNvCxnSpPr>
            <a:endCxn id="115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56" name="Google Shape;1156;p6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57" name="Google Shape;1157;p6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8" name="Google Shape;1158;p6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59" name="Google Shape;1159;p6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60" name="Google Shape;1160;p6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1" name="Google Shape;1161;p6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62" name="Google Shape;1162;p6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63" name="Google Shape;1163;p6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64" name="Google Shape;1164;p6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65" name="Google Shape;1165;p6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66" name="Google Shape;1166;p6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67" name="Google Shape;1167;p6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68" name="Google Shape;1168;p6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9" name="Google Shape;1169;p6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70" name="Google Shape;1170;p6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71" name="Google Shape;1171;p6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172" name="Google Shape;1172;p6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73" name="Google Shape;1173;p6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74" name="Google Shape;1174;p6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81" name="Google Shape;1181;p6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82" name="Google Shape;1182;p6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83" name="Google Shape;1183;p6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4" name="Google Shape;1184;p6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85" name="Google Shape;1185;p6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86" name="Google Shape;1186;p6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87" name="Google Shape;1187;p6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8" name="Google Shape;1188;p6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9" name="Google Shape;1189;p6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90" name="Google Shape;1190;p61"/>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1" name="Google Shape;1191;p6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2" name="Google Shape;1192;p61"/>
          <p:cNvCxnSpPr>
            <a:endCxn id="119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93" name="Google Shape;1193;p6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94" name="Google Shape;1194;p6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5" name="Google Shape;1195;p6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96" name="Google Shape;1196;p6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97" name="Google Shape;1197;p6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98" name="Google Shape;1198;p6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99" name="Google Shape;1199;p6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00" name="Google Shape;1200;p6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01" name="Google Shape;1201;p6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02" name="Google Shape;1202;p6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03" name="Google Shape;1203;p6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04" name="Google Shape;1204;p6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05" name="Google Shape;1205;p6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06" name="Google Shape;1206;p6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07" name="Google Shape;1207;p6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08" name="Google Shape;1208;p6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09" name="Google Shape;1209;p6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10" name="Google Shape;1210;p6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11" name="Google Shape;1211;p6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6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18" name="Google Shape;1218;p6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19" name="Google Shape;1219;p6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20" name="Google Shape;1220;p6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1" name="Google Shape;1221;p6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22" name="Google Shape;1222;p6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23" name="Google Shape;1223;p6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24" name="Google Shape;1224;p6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5" name="Google Shape;1225;p6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6" name="Google Shape;1226;p6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227" name="Google Shape;1227;p6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8" name="Google Shape;1228;p6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29" name="Google Shape;1229;p62"/>
          <p:cNvCxnSpPr>
            <a:endCxn id="12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30" name="Google Shape;1230;p6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31" name="Google Shape;1231;p6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32" name="Google Shape;1232;p6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33" name="Google Shape;1233;p6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34" name="Google Shape;1234;p6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35" name="Google Shape;1235;p6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36" name="Google Shape;1236;p6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37" name="Google Shape;1237;p6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38" name="Google Shape;1238;p6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39" name="Google Shape;1239;p6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0" name="Google Shape;1240;p6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41" name="Google Shape;1241;p6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42" name="Google Shape;1242;p6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43" name="Google Shape;1243;p6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44" name="Google Shape;1244;p6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45" name="Google Shape;1245;p6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46" name="Google Shape;1246;p6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47" name="Google Shape;1247;p6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8" name="Google Shape;1248;p6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6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5" name="Google Shape;1255;p6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56" name="Google Shape;1256;p6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57" name="Google Shape;1257;p6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58" name="Google Shape;1258;p6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59" name="Google Shape;1259;p6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60" name="Google Shape;1260;p6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61" name="Google Shape;1261;p6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2" name="Google Shape;1262;p6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63" name="Google Shape;1263;p6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64" name="Google Shape;1264;p63"/>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5" name="Google Shape;1265;p6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6" name="Google Shape;1266;p63"/>
          <p:cNvCxnSpPr>
            <a:endCxn id="126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67" name="Google Shape;1267;p6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68" name="Google Shape;1268;p6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9" name="Google Shape;1269;p6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70" name="Google Shape;1270;p6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71" name="Google Shape;1271;p6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72" name="Google Shape;1272;p6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73" name="Google Shape;1273;p6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74" name="Google Shape;1274;p6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75" name="Google Shape;1275;p6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76" name="Google Shape;1276;p6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77" name="Google Shape;1277;p6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78" name="Google Shape;1278;p6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79" name="Google Shape;1279;p6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80" name="Google Shape;1280;p6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81" name="Google Shape;1281;p6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82" name="Google Shape;1282;p6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83" name="Google Shape;1283;p6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84" name="Google Shape;1284;p6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85" name="Google Shape;1285;p6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a:t>Bulleted list</a:t>
            </a:r>
            <a:endParaRPr/>
          </a:p>
          <a:p>
            <a:pPr marL="685800" lvl="1" indent="-228600" algn="l" rtl="0">
              <a:lnSpc>
                <a:spcPct val="140000"/>
              </a:lnSpc>
              <a:spcBef>
                <a:spcPts val="0"/>
              </a:spcBef>
              <a:spcAft>
                <a:spcPts val="0"/>
              </a:spcAft>
              <a:buSzPts val="2000"/>
              <a:buChar char="▪"/>
            </a:pPr>
            <a:r>
              <a:rPr lang="en-US"/>
              <a:t>Bulleted list level 2</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r>
              <a:rPr lang="en-US"/>
              <a:t>Content font: Open Sans Size 20</a:t>
            </a:r>
            <a:endParaRPr/>
          </a:p>
          <a:p>
            <a:pPr marL="0" lvl="0" indent="0" algn="l" rtl="0">
              <a:lnSpc>
                <a:spcPct val="140000"/>
              </a:lnSpc>
              <a:spcBef>
                <a:spcPts val="0"/>
              </a:spcBef>
              <a:spcAft>
                <a:spcPts val="0"/>
              </a:spcAft>
              <a:buSzPts val="2000"/>
              <a:buNone/>
            </a:pPr>
            <a:r>
              <a:rPr lang="en-US"/>
              <a:t>Heading font: </a:t>
            </a:r>
            <a:r>
              <a:rPr lang="en-US" sz="3400" b="1">
                <a:solidFill>
                  <a:srgbClr val="370661"/>
                </a:solidFill>
              </a:rPr>
              <a:t>Open Sans Bold 34</a:t>
            </a:r>
            <a:endParaRPr sz="3400" b="1">
              <a:solidFill>
                <a:srgbClr val="370661"/>
              </a:solidFill>
            </a:endParaRPr>
          </a:p>
          <a:p>
            <a:pPr marL="0" lvl="0" indent="0" algn="l" rtl="0">
              <a:lnSpc>
                <a:spcPct val="140000"/>
              </a:lnSpc>
              <a:spcBef>
                <a:spcPts val="0"/>
              </a:spcBef>
              <a:spcAft>
                <a:spcPts val="0"/>
              </a:spcAft>
              <a:buSzPts val="2000"/>
              <a:buNone/>
            </a:pPr>
            <a:r>
              <a:rPr lang="en-US"/>
              <a:t>Code block: </a:t>
            </a:r>
            <a:r>
              <a:rPr lang="en-US">
                <a:highlight>
                  <a:srgbClr val="EFEFEF"/>
                </a:highlight>
                <a:latin typeface="Roboto Mono"/>
                <a:ea typeface="Roboto Mono"/>
                <a:cs typeface="Roboto Mono"/>
                <a:sym typeface="Roboto Mono"/>
              </a:rPr>
              <a:t>Roboto Mono Size 20 with Gray background</a:t>
            </a: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Clr>
                <a:schemeClr val="dk1"/>
              </a:buClr>
              <a:buSzPts val="1100"/>
              <a:buFont typeface="Arial"/>
              <a:buNone/>
            </a:pPr>
            <a:r>
              <a:rPr lang="en-US"/>
              <a:t>Colors:  		Purple 	 	Yellow 		Cyan (accent)   	Light gray (background)</a:t>
            </a:r>
            <a:endParaRPr/>
          </a:p>
          <a:p>
            <a:pPr marL="22860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97" name="Google Shape;97;p4"/>
          <p:cNvSpPr/>
          <p:nvPr/>
        </p:nvSpPr>
        <p:spPr>
          <a:xfrm>
            <a:off x="4343950" y="1289575"/>
            <a:ext cx="2259300" cy="97140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cxnSp>
        <p:nvCxnSpPr>
          <p:cNvPr id="98" name="Google Shape;98;p4"/>
          <p:cNvCxnSpPr/>
          <p:nvPr/>
        </p:nvCxnSpPr>
        <p:spPr>
          <a:xfrm>
            <a:off x="7065600" y="1375825"/>
            <a:ext cx="1735800" cy="0"/>
          </a:xfrm>
          <a:prstGeom prst="straightConnector1">
            <a:avLst/>
          </a:prstGeom>
          <a:noFill/>
          <a:ln w="38100" cap="flat" cmpd="sng">
            <a:solidFill>
              <a:srgbClr val="370661"/>
            </a:solidFill>
            <a:prstDash val="solid"/>
            <a:round/>
            <a:headEnd type="none" w="sm" len="sm"/>
            <a:tailEnd type="triangle" w="med" len="med"/>
          </a:ln>
        </p:spPr>
      </p:cxnSp>
      <p:cxnSp>
        <p:nvCxnSpPr>
          <p:cNvPr id="99" name="Google Shape;99;p4"/>
          <p:cNvCxnSpPr/>
          <p:nvPr/>
        </p:nvCxnSpPr>
        <p:spPr>
          <a:xfrm>
            <a:off x="7201700" y="1700425"/>
            <a:ext cx="1616700" cy="884400"/>
          </a:xfrm>
          <a:prstGeom prst="bentConnector3">
            <a:avLst>
              <a:gd name="adj1" fmla="val 50000"/>
            </a:avLst>
          </a:prstGeom>
          <a:noFill/>
          <a:ln w="38100" cap="flat" cmpd="sng">
            <a:solidFill>
              <a:srgbClr val="370661"/>
            </a:solidFill>
            <a:prstDash val="solid"/>
            <a:round/>
            <a:headEnd type="none" w="sm" len="sm"/>
            <a:tailEnd type="triangle" w="med" len="med"/>
          </a:ln>
        </p:spPr>
      </p:cxnSp>
      <p:sp>
        <p:nvSpPr>
          <p:cNvPr id="100" name="Google Shape;100;p4"/>
          <p:cNvSpPr/>
          <p:nvPr/>
        </p:nvSpPr>
        <p:spPr>
          <a:xfrm>
            <a:off x="1609575" y="5549425"/>
            <a:ext cx="1821300" cy="279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1" name="Google Shape;101;p4"/>
          <p:cNvSpPr/>
          <p:nvPr/>
        </p:nvSpPr>
        <p:spPr>
          <a:xfrm>
            <a:off x="3430875" y="5549425"/>
            <a:ext cx="1963500" cy="2796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2" name="Google Shape;102;p4"/>
          <p:cNvSpPr/>
          <p:nvPr/>
        </p:nvSpPr>
        <p:spPr>
          <a:xfrm>
            <a:off x="5394525" y="5549425"/>
            <a:ext cx="1180800" cy="279600"/>
          </a:xfrm>
          <a:prstGeom prst="rect">
            <a:avLst/>
          </a:prstGeom>
          <a:solidFill>
            <a:srgbClr val="0884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3" name="Google Shape;10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sp>
        <p:nvSpPr>
          <p:cNvPr id="104" name="Google Shape;104;p4"/>
          <p:cNvSpPr/>
          <p:nvPr/>
        </p:nvSpPr>
        <p:spPr>
          <a:xfrm>
            <a:off x="5394525" y="5549425"/>
            <a:ext cx="1342500" cy="279600"/>
          </a:xfrm>
          <a:prstGeom prst="rect">
            <a:avLst/>
          </a:prstGeom>
          <a:solidFill>
            <a:srgbClr val="7ED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5" name="Google Shape;105;p4"/>
          <p:cNvSpPr/>
          <p:nvPr/>
        </p:nvSpPr>
        <p:spPr>
          <a:xfrm>
            <a:off x="5394375" y="2413375"/>
            <a:ext cx="2259300" cy="651000"/>
          </a:xfrm>
          <a:prstGeom prst="wedgeRoundRectCallout">
            <a:avLst>
              <a:gd name="adj1" fmla="val -40852"/>
              <a:gd name="adj2" fmla="val 926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pic>
        <p:nvPicPr>
          <p:cNvPr id="106" name="Google Shape;106;p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07" name="Google Shape;107;p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8" name="Google Shape;108;p4" descr="A screenshot of a social media post&#10;&#10;Description automatically generated"/>
          <p:cNvPicPr preferRelativeResize="0"/>
          <p:nvPr/>
        </p:nvPicPr>
        <p:blipFill rotWithShape="1">
          <a:blip r:embed="rId4">
            <a:alphaModFix/>
          </a:blip>
          <a:srcRect/>
          <a:stretch/>
        </p:blipFill>
        <p:spPr>
          <a:xfrm>
            <a:off x="205284" y="63025"/>
            <a:ext cx="9710056" cy="640393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6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92" name="Google Shape;1292;p6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93" name="Google Shape;1293;p6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94" name="Google Shape;1294;p6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5" name="Google Shape;1295;p6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96" name="Google Shape;1296;p6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97" name="Google Shape;1297;p6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98" name="Google Shape;1298;p6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6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0" name="Google Shape;1300;p6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01" name="Google Shape;1301;p64"/>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2" name="Google Shape;1302;p6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3" name="Google Shape;1303;p64"/>
          <p:cNvCxnSpPr>
            <a:endCxn id="13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04" name="Google Shape;1304;p6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05" name="Google Shape;1305;p6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6" name="Google Shape;1306;p6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07" name="Google Shape;1307;p6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08" name="Google Shape;1308;p6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09" name="Google Shape;1309;p6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0" name="Google Shape;1310;p6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11" name="Google Shape;1311;p6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12" name="Google Shape;1312;p6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13" name="Google Shape;1313;p6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14" name="Google Shape;1314;p6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15" name="Google Shape;1315;p6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16" name="Google Shape;1316;p6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17" name="Google Shape;1317;p6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8" name="Google Shape;1318;p6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19" name="Google Shape;1319;p6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20" name="Google Shape;1320;p6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21" name="Google Shape;1321;p6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22" name="Google Shape;1322;p6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23" name="Google Shape;1323;p64"/>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0" name="Google Shape;1330;p6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31" name="Google Shape;1331;p6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32" name="Google Shape;1332;p6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3" name="Google Shape;1333;p6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34" name="Google Shape;1334;p6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35" name="Google Shape;1335;p6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36" name="Google Shape;1336;p6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6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8" name="Google Shape;1338;p6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9" name="Google Shape;1339;p65"/>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0" name="Google Shape;1340;p6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1" name="Google Shape;1341;p65"/>
          <p:cNvCxnSpPr>
            <a:endCxn id="134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42" name="Google Shape;1342;p6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43" name="Google Shape;1343;p6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4" name="Google Shape;1344;p6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45" name="Google Shape;1345;p6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46" name="Google Shape;1346;p6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47" name="Google Shape;1347;p6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48" name="Google Shape;1348;p6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49" name="Google Shape;1349;p6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50" name="Google Shape;1350;p6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51" name="Google Shape;1351;p6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52" name="Google Shape;1352;p6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53" name="Google Shape;1353;p6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54" name="Google Shape;1354;p6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55" name="Google Shape;1355;p6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56" name="Google Shape;1356;p6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57" name="Google Shape;1357;p6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58" name="Google Shape;1358;p6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59" name="Google Shape;1359;p6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60" name="Google Shape;1360;p6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61" name="Google Shape;1361;p65"/>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362" name="Google Shape;1362;p6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63" name="Google Shape;1363;p6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64" name="Google Shape;1364;p6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5" name="Google Shape;1365;p6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6" name="Google Shape;1366;p6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67" name="Google Shape;1367;p6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74" name="Google Shape;1374;p6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75" name="Google Shape;1375;p6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76" name="Google Shape;1376;p6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77" name="Google Shape;1377;p6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78" name="Google Shape;1378;p6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79" name="Google Shape;1379;p6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80" name="Google Shape;1380;p6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6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82" name="Google Shape;1382;p6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83" name="Google Shape;1383;p66"/>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4" name="Google Shape;1384;p6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5" name="Google Shape;1385;p66"/>
          <p:cNvCxnSpPr>
            <a:endCxn id="138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86" name="Google Shape;1386;p6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87" name="Google Shape;1387;p6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8" name="Google Shape;1388;p6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89" name="Google Shape;1389;p6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90" name="Google Shape;1390;p6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1" name="Google Shape;1391;p6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92" name="Google Shape;1392;p6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93" name="Google Shape;1393;p6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94" name="Google Shape;1394;p6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95" name="Google Shape;1395;p6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96" name="Google Shape;1396;p6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97" name="Google Shape;1397;p6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98" name="Google Shape;1398;p6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9" name="Google Shape;1399;p6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0" name="Google Shape;1400;p6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01" name="Google Shape;1401;p6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02" name="Google Shape;1402;p6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03" name="Google Shape;1403;p6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04" name="Google Shape;1404;p6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05" name="Google Shape;1405;p66"/>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06" name="Google Shape;1406;p6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07" name="Google Shape;1407;p6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8" name="Google Shape;1408;p6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09" name="Google Shape;1409;p6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10" name="Google Shape;1410;p6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11" name="Google Shape;1411;p6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8" name="Google Shape;1418;p67"/>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19" name="Google Shape;1419;p67"/>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20" name="Google Shape;1420;p6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21" name="Google Shape;1421;p6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22" name="Google Shape;1422;p6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23" name="Google Shape;1423;p6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24" name="Google Shape;1424;p67"/>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6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6" name="Google Shape;1426;p67"/>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27" name="Google Shape;1427;p67"/>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8" name="Google Shape;1428;p6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29" name="Google Shape;1429;p67"/>
          <p:cNvCxnSpPr>
            <a:endCxn id="14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30" name="Google Shape;1430;p6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31" name="Google Shape;1431;p6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32" name="Google Shape;1432;p6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33" name="Google Shape;1433;p6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34" name="Google Shape;1434;p6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35" name="Google Shape;1435;p6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36" name="Google Shape;1436;p6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37" name="Google Shape;1437;p6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1438" name="Google Shape;1438;p6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39" name="Google Shape;1439;p6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0" name="Google Shape;1440;p67"/>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41" name="Google Shape;1441;p67"/>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42" name="Google Shape;1442;p6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43" name="Google Shape;1443;p6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44" name="Google Shape;1444;p6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45" name="Google Shape;1445;p6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46" name="Google Shape;1446;p6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47" name="Google Shape;1447;p6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8" name="Google Shape;1448;p67"/>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49" name="Google Shape;1449;p67"/>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50" name="Google Shape;1450;p67"/>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51" name="Google Shape;1451;p67"/>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52" name="Google Shape;1452;p67"/>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3" name="Google Shape;1453;p67"/>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4" name="Google Shape;1454;p67"/>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55" name="Google Shape;1455;p67"/>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8"/>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62" name="Google Shape;1462;p68"/>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63" name="Google Shape;1463;p6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64" name="Google Shape;1464;p6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65" name="Google Shape;1465;p6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66" name="Google Shape;1466;p6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67" name="Google Shape;1467;p6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68" name="Google Shape;1468;p68"/>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6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0" name="Google Shape;1470;p68"/>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71" name="Google Shape;1471;p68"/>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2" name="Google Shape;1472;p6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3" name="Google Shape;1473;p68"/>
          <p:cNvCxnSpPr>
            <a:endCxn id="14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74" name="Google Shape;1474;p6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75" name="Google Shape;1475;p6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6" name="Google Shape;1476;p6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77" name="Google Shape;1477;p6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78" name="Google Shape;1478;p6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79" name="Google Shape;1479;p6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0" name="Google Shape;1480;p6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81" name="Google Shape;1481;p6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82" name="Google Shape;1482;p6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83" name="Google Shape;1483;p6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84" name="Google Shape;1484;p68"/>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85" name="Google Shape;1485;p68"/>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86" name="Google Shape;1486;p6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87" name="Google Shape;1487;p6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8" name="Google Shape;1488;p6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89" name="Google Shape;1489;p6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90" name="Google Shape;1490;p6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91" name="Google Shape;1491;p6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92" name="Google Shape;1492;p68"/>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93" name="Google Shape;1493;p68"/>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14</a:t>
            </a:r>
            <a:endParaRPr sz="1400" b="1" i="0" u="none" strike="noStrike" cap="none">
              <a:solidFill>
                <a:srgbClr val="000000"/>
              </a:solidFill>
              <a:latin typeface="Arial"/>
              <a:ea typeface="Arial"/>
              <a:cs typeface="Arial"/>
              <a:sym typeface="Arial"/>
            </a:endParaRPr>
          </a:p>
        </p:txBody>
      </p:sp>
      <p:cxnSp>
        <p:nvCxnSpPr>
          <p:cNvPr id="1494" name="Google Shape;1494;p68"/>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95" name="Google Shape;1495;p68"/>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96" name="Google Shape;1496;p68"/>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7" name="Google Shape;1497;p68"/>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8" name="Google Shape;1498;p68"/>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99" name="Google Shape;1499;p68"/>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6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6" name="Google Shape;1506;p69"/>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07" name="Google Shape;1507;p69"/>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08" name="Google Shape;1508;p6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09" name="Google Shape;1509;p6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10" name="Google Shape;1510;p6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11" name="Google Shape;1511;p6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12" name="Google Shape;1512;p69"/>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3" name="Google Shape;1513;p6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14" name="Google Shape;1514;p69"/>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15" name="Google Shape;1515;p69"/>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6" name="Google Shape;1516;p6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17" name="Google Shape;1517;p69"/>
          <p:cNvCxnSpPr>
            <a:endCxn id="151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18" name="Google Shape;1518;p6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19" name="Google Shape;1519;p6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20" name="Google Shape;1520;p6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21" name="Google Shape;1521;p6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22" name="Google Shape;1522;p6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23" name="Google Shape;1523;p6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24" name="Google Shape;1524;p6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25" name="Google Shape;1525;p6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26" name="Google Shape;1526;p6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27" name="Google Shape;1527;p6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28" name="Google Shape;1528;p69"/>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29" name="Google Shape;1529;p69"/>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30" name="Google Shape;1530;p6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1" name="Google Shape;1531;p6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32" name="Google Shape;1532;p6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33" name="Google Shape;1533;p6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34" name="Google Shape;1534;p6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35" name="Google Shape;1535;p6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36" name="Google Shape;1536;p69"/>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537" name="Google Shape;1537;p69"/>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14</a:t>
            </a:r>
            <a:endParaRPr sz="1400" b="0" i="0" u="none" strike="noStrike" cap="none">
              <a:solidFill>
                <a:srgbClr val="000000"/>
              </a:solidFill>
              <a:latin typeface="Arial"/>
              <a:ea typeface="Arial"/>
              <a:cs typeface="Arial"/>
              <a:sym typeface="Arial"/>
            </a:endParaRPr>
          </a:p>
        </p:txBody>
      </p:sp>
      <p:cxnSp>
        <p:nvCxnSpPr>
          <p:cNvPr id="1538" name="Google Shape;1538;p69"/>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9" name="Google Shape;1539;p69"/>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40" name="Google Shape;1540;p69"/>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41" name="Google Shape;1541;p69"/>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42" name="Google Shape;1542;p69"/>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43" name="Google Shape;1543;p69"/>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70"/>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0" name="Google Shape;1550;p70"/>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51" name="Google Shape;1551;p7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52" name="Google Shape;1552;p7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3" name="Google Shape;1553;p7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54" name="Google Shape;1554;p7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55" name="Google Shape;1555;p7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56" name="Google Shape;1556;p70"/>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7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8" name="Google Shape;1558;p70"/>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9" name="Google Shape;1559;p70"/>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0" name="Google Shape;1560;p7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1" name="Google Shape;1561;p70"/>
          <p:cNvCxnSpPr>
            <a:endCxn id="156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62" name="Google Shape;1562;p7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63" name="Google Shape;1563;p7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4" name="Google Shape;1564;p7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65" name="Google Shape;1565;p7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66" name="Google Shape;1566;p7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67" name="Google Shape;1567;p7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68" name="Google Shape;1568;p7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69" name="Google Shape;1569;p7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70" name="Google Shape;1570;p7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71" name="Google Shape;1571;p7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72" name="Google Shape;1572;p70"/>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73" name="Google Shape;1573;p70"/>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74" name="Google Shape;1574;p7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75" name="Google Shape;1575;p7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76" name="Google Shape;1576;p7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77" name="Google Shape;1577;p7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78" name="Google Shape;1578;p7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79" name="Google Shape;1579;p7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0" name="Google Shape;1580;p70"/>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1581" name="Google Shape;1581;p70"/>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82" name="Google Shape;1582;p70"/>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83" name="Google Shape;1583;p70"/>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84" name="Google Shape;1584;p70"/>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85" name="Google Shape;1585;p70"/>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86" name="Google Shape;1586;p70"/>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7" name="Google Shape;1587;p70"/>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7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4" name="Google Shape;1594;p71"/>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95" name="Google Shape;1595;p71"/>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96" name="Google Shape;1596;p7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97" name="Google Shape;1597;p7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98" name="Google Shape;1598;p7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99" name="Google Shape;1599;p7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00" name="Google Shape;1600;p71"/>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1" name="Google Shape;1601;p7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02" name="Google Shape;1602;p71"/>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03" name="Google Shape;1603;p71"/>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4" name="Google Shape;1604;p7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5" name="Google Shape;1605;p71"/>
          <p:cNvCxnSpPr>
            <a:endCxn id="160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06" name="Google Shape;1606;p7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07" name="Google Shape;1607;p7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8" name="Google Shape;1608;p7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09" name="Google Shape;1609;p7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10" name="Google Shape;1610;p7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1" name="Google Shape;1611;p7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12" name="Google Shape;1612;p7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13" name="Google Shape;1613;p7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14" name="Google Shape;1614;p7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15" name="Google Shape;1615;p7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16" name="Google Shape;1616;p71"/>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17" name="Google Shape;1617;p71"/>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18" name="Google Shape;1618;p7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9" name="Google Shape;1619;p7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0" name="Google Shape;1620;p7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21" name="Google Shape;1621;p7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22" name="Google Shape;1622;p7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23" name="Google Shape;1623;p7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24" name="Google Shape;1624;p71"/>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25" name="Google Shape;1625;p71"/>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5</a:t>
            </a:r>
            <a:endParaRPr sz="1400" b="0" i="0" u="none" strike="noStrike" cap="none">
              <a:solidFill>
                <a:srgbClr val="000000"/>
              </a:solidFill>
              <a:latin typeface="Arial"/>
              <a:ea typeface="Arial"/>
              <a:cs typeface="Arial"/>
              <a:sym typeface="Arial"/>
            </a:endParaRPr>
          </a:p>
        </p:txBody>
      </p:sp>
      <p:cxnSp>
        <p:nvCxnSpPr>
          <p:cNvPr id="1626" name="Google Shape;1626;p71"/>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27" name="Google Shape;1627;p71"/>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8" name="Google Shape;1628;p71"/>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29" name="Google Shape;1629;p71"/>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30" name="Google Shape;1630;p71"/>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31" name="Google Shape;1631;p71"/>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72"/>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38" name="Google Shape;1638;p72"/>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39" name="Google Shape;1639;p7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40" name="Google Shape;1640;p7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1" name="Google Shape;1641;p7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42" name="Google Shape;1642;p7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43" name="Google Shape;1643;p7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44" name="Google Shape;1644;p72"/>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5" name="Google Shape;1645;p7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6" name="Google Shape;1646;p72"/>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47" name="Google Shape;1647;p72"/>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8" name="Google Shape;1648;p7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49" name="Google Shape;1649;p72"/>
          <p:cNvCxnSpPr>
            <a:endCxn id="16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50" name="Google Shape;1650;p7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51" name="Google Shape;1651;p7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52" name="Google Shape;1652;p7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53" name="Google Shape;1653;p7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54" name="Google Shape;1654;p7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55" name="Google Shape;1655;p7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56" name="Google Shape;1656;p7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57" name="Google Shape;1657;p7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58" name="Google Shape;1658;p7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59" name="Google Shape;1659;p7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0" name="Google Shape;1660;p72"/>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61" name="Google Shape;1661;p72"/>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62" name="Google Shape;1662;p7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63" name="Google Shape;1663;p7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64" name="Google Shape;1664;p7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65" name="Google Shape;1665;p7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66" name="Google Shape;1666;p7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67" name="Google Shape;1667;p7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8" name="Google Shape;1668;p72"/>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69" name="Google Shape;1669;p72"/>
          <p:cNvSpPr/>
          <p:nvPr/>
        </p:nvSpPr>
        <p:spPr>
          <a:xfrm>
            <a:off x="7504901" y="2127090"/>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670" name="Google Shape;1670;p72"/>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71" name="Google Shape;1671;p72"/>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72" name="Google Shape;1672;p72"/>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73" name="Google Shape;1673;p72"/>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74" name="Google Shape;1674;p72"/>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75" name="Google Shape;1675;p72"/>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73"/>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82" name="Google Shape;1682;p73"/>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83" name="Google Shape;1683;p7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84" name="Google Shape;1684;p7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85" name="Google Shape;1685;p7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86" name="Google Shape;1686;p7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87" name="Google Shape;1687;p7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88" name="Google Shape;1688;p73"/>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9" name="Google Shape;1689;p7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90" name="Google Shape;1690;p73"/>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691" name="Google Shape;1691;p73"/>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2" name="Google Shape;1692;p7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3" name="Google Shape;1693;p73"/>
          <p:cNvCxnSpPr>
            <a:endCxn id="1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94" name="Google Shape;1694;p7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95" name="Google Shape;1695;p7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6" name="Google Shape;1696;p7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97" name="Google Shape;1697;p7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98" name="Google Shape;1698;p7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99" name="Google Shape;1699;p7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0" name="Google Shape;1700;p7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01" name="Google Shape;1701;p7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02" name="Google Shape;1702;p7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03" name="Google Shape;1703;p7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04" name="Google Shape;1704;p73"/>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05" name="Google Shape;1705;p73"/>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06" name="Google Shape;1706;p7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07" name="Google Shape;1707;p7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8" name="Google Shape;1708;p7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09" name="Google Shape;1709;p7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10" name="Google Shape;1710;p7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11" name="Google Shape;1711;p7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12" name="Google Shape;1712;p73"/>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13" name="Google Shape;1713;p73"/>
          <p:cNvSpPr/>
          <p:nvPr/>
        </p:nvSpPr>
        <p:spPr>
          <a:xfrm>
            <a:off x="7504901" y="2127090"/>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714" name="Google Shape;1714;p73"/>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15" name="Google Shape;1715;p73"/>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16" name="Google Shape;1716;p73"/>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17" name="Google Shape;1717;p73"/>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18" name="Google Shape;1718;p73"/>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19" name="Google Shape;1719;p73"/>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i="1">
                <a:solidFill>
                  <a:schemeClr val="accent4"/>
                </a:solidFill>
              </a:rPr>
              <a:t>Multiagent</a:t>
            </a:r>
            <a:endParaRPr/>
          </a:p>
          <a:p>
            <a:pPr marL="228600" lvl="0" indent="-228600" algn="l" rtl="0">
              <a:lnSpc>
                <a:spcPct val="140000"/>
              </a:lnSpc>
              <a:spcBef>
                <a:spcPts val="0"/>
              </a:spcBef>
              <a:spcAft>
                <a:spcPts val="0"/>
              </a:spcAft>
              <a:buSzPts val="2000"/>
              <a:buChar char="o"/>
            </a:pPr>
            <a:r>
              <a:rPr lang="en-US" i="1">
                <a:solidFill>
                  <a:schemeClr val="accent4"/>
                </a:solidFill>
              </a:rPr>
              <a:t>Static:</a:t>
            </a:r>
            <a:r>
              <a:rPr lang="en-US"/>
              <a:t> No change while an agent is deliberating.</a:t>
            </a:r>
            <a:endParaRPr/>
          </a:p>
          <a:p>
            <a:pPr marL="228600" lvl="0" indent="-228600" algn="l" rtl="0">
              <a:lnSpc>
                <a:spcPct val="140000"/>
              </a:lnSpc>
              <a:spcBef>
                <a:spcPts val="0"/>
              </a:spcBef>
              <a:spcAft>
                <a:spcPts val="0"/>
              </a:spcAft>
              <a:buSzPts val="2000"/>
              <a:buChar char="o"/>
            </a:pPr>
            <a:r>
              <a:rPr lang="en-US" i="1">
                <a:solidFill>
                  <a:schemeClr val="accent4"/>
                </a:solidFill>
              </a:rPr>
              <a:t>Discrete:</a:t>
            </a:r>
            <a:r>
              <a:rPr lang="en-US"/>
              <a:t> A finite set of percepts and actions.</a:t>
            </a:r>
            <a:endParaRPr/>
          </a:p>
          <a:p>
            <a:pPr marL="228600" lvl="0" indent="-228600" algn="l" rtl="0">
              <a:lnSpc>
                <a:spcPct val="140000"/>
              </a:lnSpc>
              <a:spcBef>
                <a:spcPts val="0"/>
              </a:spcBef>
              <a:spcAft>
                <a:spcPts val="0"/>
              </a:spcAft>
              <a:buSzPts val="2000"/>
              <a:buChar char="o"/>
            </a:pPr>
            <a:r>
              <a:rPr lang="en-US" i="1">
                <a:solidFill>
                  <a:schemeClr val="accent4"/>
                </a:solidFill>
              </a:rPr>
              <a:t>Fully observable:</a:t>
            </a:r>
            <a:r>
              <a:rPr lang="en-US"/>
              <a:t> An agent's sensors give it the complete state of the environment.</a:t>
            </a:r>
            <a:endParaRPr/>
          </a:p>
          <a:p>
            <a:pPr marL="228600" lvl="0" indent="-228600" algn="l" rtl="0">
              <a:lnSpc>
                <a:spcPct val="140000"/>
              </a:lnSpc>
              <a:spcBef>
                <a:spcPts val="0"/>
              </a:spcBef>
              <a:spcAft>
                <a:spcPts val="0"/>
              </a:spcAft>
              <a:buSzPts val="2000"/>
              <a:buChar char="o"/>
            </a:pPr>
            <a:r>
              <a:rPr lang="en-US" i="1">
                <a:solidFill>
                  <a:schemeClr val="accent4"/>
                </a:solidFill>
              </a:rPr>
              <a:t>Strategic:</a:t>
            </a:r>
            <a:r>
              <a:rPr lang="en-US"/>
              <a:t> The next state is determined by the current state and the action executed by the agent  and the actions of one other agent.</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228600" lvl="0" indent="0" algn="l" rtl="0">
              <a:lnSpc>
                <a:spcPct val="140000"/>
              </a:lnSpc>
              <a:spcBef>
                <a:spcPts val="0"/>
              </a:spcBef>
              <a:spcAft>
                <a:spcPts val="0"/>
              </a:spcAft>
              <a:buSzPts val="1100"/>
              <a:buNone/>
            </a:pPr>
            <a:endParaRPr/>
          </a:p>
          <a:p>
            <a:pPr marL="228600" lvl="0" indent="0" algn="l" rtl="0">
              <a:lnSpc>
                <a:spcPct val="140000"/>
              </a:lnSpc>
              <a:spcBef>
                <a:spcPts val="0"/>
              </a:spcBef>
              <a:spcAft>
                <a:spcPts val="0"/>
              </a:spcAft>
              <a:buSzPts val="2000"/>
              <a:buNone/>
            </a:pPr>
            <a:endParaRPr/>
          </a:p>
        </p:txBody>
      </p:sp>
      <p:sp>
        <p:nvSpPr>
          <p:cNvPr id="116" name="Google Shape;116;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The Simplest Game Environment</a:t>
            </a:r>
            <a:endParaRPr/>
          </a:p>
        </p:txBody>
      </p:sp>
      <p:pic>
        <p:nvPicPr>
          <p:cNvPr id="117" name="Google Shape;117;p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18" name="Google Shape;118;p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7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26" name="Google Shape;1726;p74"/>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27" name="Google Shape;1727;p74"/>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28" name="Google Shape;1728;p7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29" name="Google Shape;1729;p7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30" name="Google Shape;1730;p7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31" name="Google Shape;1731;p7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32" name="Google Shape;1732;p74"/>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3" name="Google Shape;1733;p7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4" name="Google Shape;1734;p74"/>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35" name="Google Shape;1735;p74"/>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6" name="Google Shape;1736;p7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37" name="Google Shape;1737;p74"/>
          <p:cNvCxnSpPr>
            <a:endCxn id="173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38" name="Google Shape;1738;p7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39" name="Google Shape;1739;p7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40" name="Google Shape;1740;p7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41" name="Google Shape;1741;p7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42" name="Google Shape;1742;p7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43" name="Google Shape;1743;p7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44" name="Google Shape;1744;p7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45" name="Google Shape;1745;p7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46" name="Google Shape;1746;p7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47" name="Google Shape;1747;p7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48" name="Google Shape;1748;p74"/>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49" name="Google Shape;1749;p74"/>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50" name="Google Shape;1750;p7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1" name="Google Shape;1751;p7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52" name="Google Shape;1752;p7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53" name="Google Shape;1753;p7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54" name="Google Shape;1754;p7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55" name="Google Shape;1755;p7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56" name="Google Shape;1756;p74"/>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57" name="Google Shape;1757;p74"/>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758" name="Google Shape;1758;p74"/>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9" name="Google Shape;1759;p74"/>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60" name="Google Shape;1760;p74"/>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61" name="Google Shape;1761;p74"/>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62" name="Google Shape;1762;p74"/>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63" name="Google Shape;1763;p74"/>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0" name="Google Shape;1770;p75"/>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74" name="Google Shape;1774;p7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75" name="Google Shape;1775;p7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76" name="Google Shape;1776;p75"/>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8" name="Google Shape;1778;p75"/>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79" name="Google Shape;1779;p75"/>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76"/>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14" name="Google Shape;1814;p76"/>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815" name="Google Shape;1815;p7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16" name="Google Shape;1816;p7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17" name="Google Shape;1817;p7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818" name="Google Shape;1818;p7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819" name="Google Shape;1819;p7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820" name="Google Shape;1820;p76"/>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1" name="Google Shape;1821;p7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22" name="Google Shape;1822;p76"/>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23" name="Google Shape;1823;p76"/>
          <p:cNvSpPr/>
          <p:nvPr/>
        </p:nvSpPr>
        <p:spPr>
          <a:xfrm>
            <a:off x="111512" y="3560429"/>
            <a:ext cx="11991278"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4" name="Google Shape;1824;p7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5" name="Google Shape;1825;p76"/>
          <p:cNvCxnSpPr>
            <a:endCxn id="182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826" name="Google Shape;1826;p7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27" name="Google Shape;1827;p7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8" name="Google Shape;1828;p7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829" name="Google Shape;1829;p7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830" name="Google Shape;1830;p7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1" name="Google Shape;1831;p7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32" name="Google Shape;1832;p7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833" name="Google Shape;1833;p7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834" name="Google Shape;1834;p7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835" name="Google Shape;1835;p7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36" name="Google Shape;1836;p76"/>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837" name="Google Shape;1837;p76"/>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838" name="Google Shape;1838;p7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9" name="Google Shape;1839;p7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0" name="Google Shape;1840;p7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841" name="Google Shape;1841;p7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842" name="Google Shape;1842;p7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dirty="0"/>
          </a:p>
        </p:txBody>
      </p:sp>
      <p:cxnSp>
        <p:nvCxnSpPr>
          <p:cNvPr id="1843" name="Google Shape;1843;p7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44" name="Google Shape;1844;p76"/>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45" name="Google Shape;1845;p76"/>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46" name="Google Shape;1846;p7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47" name="Google Shape;1847;p7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8" name="Google Shape;1848;p7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49" name="Google Shape;1849;p7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50" name="Google Shape;1850;p7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51" name="Google Shape;1851;p7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a:solidFill>
                  <a:srgbClr val="370661"/>
                </a:solidFill>
              </a:rPr>
              <a:t>Alpha-Beta Pruning</a:t>
            </a:r>
            <a:endParaRPr sz="5900" b="1" dirty="0">
              <a:solidFill>
                <a:srgbClr val="37066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altLang="en-US" sz="3600" dirty="0"/>
              <a:t>Alpha-Beta Pruning</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10555198" cy="4577400"/>
              </a:xfrm>
              <a:prstGeom prst="rect">
                <a:avLst/>
              </a:prstGeom>
              <a:blipFill>
                <a:blip r:embed="rId3"/>
                <a:stretch>
                  <a:fillRect/>
                </a:stretch>
              </a:blipFill>
              <a:ln>
                <a:noFill/>
              </a:ln>
            </p:spPr>
            <p:txBody>
              <a:bodyPr/>
              <a:lstStyle/>
              <a:p>
                <a:r>
                  <a:rPr lang="en-US">
                    <a:noFill/>
                  </a:rPr>
                  <a:t> </a:t>
                </a:r>
              </a:p>
            </p:txBody>
          </p:sp>
        </mc:Fallback>
      </mc:AlternateContent>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E4D1ACD-6B63-0209-B357-6394183483C0}"/>
              </a:ext>
            </a:extLst>
          </p:cNvPr>
          <p:cNvPicPr>
            <a:picLocks noChangeAspect="1"/>
          </p:cNvPicPr>
          <p:nvPr/>
        </p:nvPicPr>
        <p:blipFill>
          <a:blip r:embed="rId5"/>
          <a:stretch>
            <a:fillRect/>
          </a:stretch>
        </p:blipFill>
        <p:spPr>
          <a:xfrm>
            <a:off x="7757960" y="242329"/>
            <a:ext cx="3618513" cy="2410396"/>
          </a:xfrm>
          <a:prstGeom prst="rect">
            <a:avLst/>
          </a:prstGeom>
        </p:spPr>
      </p:pic>
    </p:spTree>
    <p:extLst>
      <p:ext uri="{BB962C8B-B14F-4D97-AF65-F5344CB8AC3E}">
        <p14:creationId xmlns:p14="http://schemas.microsoft.com/office/powerpoint/2010/main" val="313698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a:t>
            </a:r>
            <a:endParaRPr lang="en-US" sz="3400" b="1" dirty="0">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6" name="Google Shape;1776;p75"/>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dirty="0"/>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dirty="0"/>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2" name="Google Shape;1770;p75">
            <a:extLst>
              <a:ext uri="{FF2B5EF4-FFF2-40B4-BE49-F238E27FC236}">
                <a16:creationId xmlns:a16="http://schemas.microsoft.com/office/drawing/2014/main" id="{69C1D0A4-9900-1B50-C103-982D64CF2162}"/>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C00000"/>
                </a:solidFill>
                <a:latin typeface="Roboto Mono"/>
                <a:ea typeface="Roboto Mono"/>
                <a:cs typeface="Roboto Mono"/>
                <a:sym typeface="Roboto Mono"/>
              </a:rPr>
              <a:t>min-value(successor</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3" name="Google Shape;1778;p75">
            <a:extLst>
              <a:ext uri="{FF2B5EF4-FFF2-40B4-BE49-F238E27FC236}">
                <a16:creationId xmlns:a16="http://schemas.microsoft.com/office/drawing/2014/main" id="{B71D98F9-972F-F6EE-6F0D-F85782E39615}"/>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6" name="Google Shape;295;p20">
            <a:extLst>
              <a:ext uri="{FF2B5EF4-FFF2-40B4-BE49-F238E27FC236}">
                <a16:creationId xmlns:a16="http://schemas.microsoft.com/office/drawing/2014/main" id="{5D7E1EEF-4A38-6B88-1D3B-34AE2B11AD7A}"/>
              </a:ext>
            </a:extLst>
          </p:cNvPr>
          <p:cNvSpPr/>
          <p:nvPr/>
        </p:nvSpPr>
        <p:spPr>
          <a:xfrm>
            <a:off x="-20075" y="1833021"/>
            <a:ext cx="2761427" cy="1225999"/>
          </a:xfrm>
          <a:prstGeom prst="wedgeRoundRectCallout">
            <a:avLst>
              <a:gd name="adj1" fmla="val 79503"/>
              <a:gd name="adj2" fmla="val 273849"/>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Returns early, doesn’t explore other successors!</a:t>
            </a:r>
            <a:endParaRPr sz="2500" dirty="0">
              <a:solidFill>
                <a:schemeClr val="dk1"/>
              </a:solidFill>
              <a:latin typeface="Open Sans"/>
              <a:ea typeface="Open Sans"/>
              <a:cs typeface="Open Sans"/>
              <a:sym typeface="Open Sans"/>
            </a:endParaRPr>
          </a:p>
        </p:txBody>
      </p:sp>
      <p:sp>
        <p:nvSpPr>
          <p:cNvPr id="7" name="Google Shape;295;p20">
            <a:extLst>
              <a:ext uri="{FF2B5EF4-FFF2-40B4-BE49-F238E27FC236}">
                <a16:creationId xmlns:a16="http://schemas.microsoft.com/office/drawing/2014/main" id="{95645182-29B8-54F2-F160-603078611C0E}"/>
              </a:ext>
            </a:extLst>
          </p:cNvPr>
          <p:cNvSpPr/>
          <p:nvPr/>
        </p:nvSpPr>
        <p:spPr>
          <a:xfrm>
            <a:off x="3505993" y="6349323"/>
            <a:ext cx="2855909" cy="514350"/>
          </a:xfrm>
          <a:prstGeom prst="wedgeRoundRectCallout">
            <a:avLst>
              <a:gd name="adj1" fmla="val -66908"/>
              <a:gd name="adj2" fmla="val -6138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Updates </a:t>
            </a:r>
            <a:r>
              <a:rPr lang="el-GR" sz="2400" dirty="0">
                <a:solidFill>
                  <a:srgbClr val="00B0F0"/>
                </a:solidFill>
                <a:latin typeface="Open Sans" panose="020B0604020202020204" charset="0"/>
                <a:ea typeface="Open Sans" panose="020B0604020202020204" charset="0"/>
                <a:cs typeface="Open Sans" panose="020B0604020202020204" charset="0"/>
              </a:rPr>
              <a:t>α</a:t>
            </a:r>
            <a:r>
              <a:rPr lang="en-US" sz="2400" dirty="0">
                <a:solidFill>
                  <a:srgbClr val="00B0F0"/>
                </a:solidFill>
                <a:latin typeface="Open Sans" panose="020B0604020202020204" charset="0"/>
                <a:ea typeface="Open Sans" panose="020B0604020202020204" charset="0"/>
                <a:cs typeface="Open Sans" panose="020B0604020202020204" charset="0"/>
              </a:rPr>
              <a:t> </a:t>
            </a:r>
            <a:r>
              <a:rPr lang="en-US" sz="2400" dirty="0">
                <a:solidFill>
                  <a:schemeClr val="dk1"/>
                </a:solidFill>
                <a:latin typeface="Open Sans"/>
                <a:ea typeface="Open Sans"/>
                <a:cs typeface="Open Sans"/>
                <a:sym typeface="Open Sans"/>
              </a:rPr>
              <a:t>or </a:t>
            </a:r>
            <a:r>
              <a:rPr lang="el-GR" sz="2400" dirty="0">
                <a:solidFill>
                  <a:srgbClr val="C00000"/>
                </a:solidFill>
                <a:latin typeface="Open Sans" panose="020B0604020202020204" charset="0"/>
                <a:ea typeface="Open Sans" panose="020B0604020202020204" charset="0"/>
                <a:cs typeface="Open Sans" panose="020B0604020202020204" charset="0"/>
              </a:rPr>
              <a:t>β</a:t>
            </a:r>
            <a:endParaRPr sz="2500" dirty="0">
              <a:solidFill>
                <a:schemeClr val="dk1"/>
              </a:solidFill>
              <a:latin typeface="Open Sans"/>
              <a:ea typeface="Open Sans"/>
              <a:cs typeface="Open Sans"/>
              <a:sym typeface="Open Sans"/>
            </a:endParaRPr>
          </a:p>
        </p:txBody>
      </p:sp>
      <p:sp>
        <p:nvSpPr>
          <p:cNvPr id="8" name="Google Shape;295;p20">
            <a:extLst>
              <a:ext uri="{FF2B5EF4-FFF2-40B4-BE49-F238E27FC236}">
                <a16:creationId xmlns:a16="http://schemas.microsoft.com/office/drawing/2014/main" id="{7739906D-3AB3-65CC-31DA-22D8EBDE9757}"/>
              </a:ext>
            </a:extLst>
          </p:cNvPr>
          <p:cNvSpPr/>
          <p:nvPr/>
        </p:nvSpPr>
        <p:spPr>
          <a:xfrm>
            <a:off x="8920168" y="1293594"/>
            <a:ext cx="3131642" cy="1225999"/>
          </a:xfrm>
          <a:prstGeom prst="wedgeRoundRectCallout">
            <a:avLst>
              <a:gd name="adj1" fmla="val -125800"/>
              <a:gd name="adj2" fmla="val 92135"/>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These branches never get explored</a:t>
            </a:r>
            <a:endParaRPr sz="2500" dirty="0">
              <a:solidFill>
                <a:schemeClr val="dk1"/>
              </a:solidFill>
              <a:latin typeface="Open Sans"/>
              <a:ea typeface="Open Sans"/>
              <a:cs typeface="Open Sans"/>
              <a:sym typeface="Open Sans"/>
            </a:endParaRPr>
          </a:p>
        </p:txBody>
      </p:sp>
      <p:sp>
        <p:nvSpPr>
          <p:cNvPr id="10" name="Rounded Rectangle 52">
            <a:extLst>
              <a:ext uri="{FF2B5EF4-FFF2-40B4-BE49-F238E27FC236}">
                <a16:creationId xmlns:a16="http://schemas.microsoft.com/office/drawing/2014/main" id="{BC620EBC-8E23-1D80-2514-2B1CBF86E66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97751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C00000"/>
                </a:solidFill>
                <a:latin typeface="Roboto Mono"/>
                <a:ea typeface="Roboto Mono"/>
                <a:cs typeface="Roboto Mono"/>
                <a:sym typeface="Roboto Mono"/>
              </a:rPr>
              <a:t>min-value(successor</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4" name="Google Shape;500;p39">
            <a:extLst>
              <a:ext uri="{FF2B5EF4-FFF2-40B4-BE49-F238E27FC236}">
                <a16:creationId xmlns:a16="http://schemas.microsoft.com/office/drawing/2014/main" id="{B5681B9B-F9BA-133B-A510-FA9EB7BB24D6}"/>
              </a:ext>
            </a:extLst>
          </p:cNvPr>
          <p:cNvSpPr/>
          <p:nvPr/>
        </p:nvSpPr>
        <p:spPr>
          <a:xfrm>
            <a:off x="5518595" y="3666356"/>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42713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C00000"/>
                </a:solidFill>
                <a:latin typeface="Roboto Mono"/>
                <a:ea typeface="Roboto Mono"/>
                <a:cs typeface="Roboto Mono"/>
                <a:sym typeface="Roboto Mono"/>
              </a:rPr>
              <a:t>min-value(successor</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4" name="Google Shape;500;p39">
            <a:extLst>
              <a:ext uri="{FF2B5EF4-FFF2-40B4-BE49-F238E27FC236}">
                <a16:creationId xmlns:a16="http://schemas.microsoft.com/office/drawing/2014/main" id="{BA140760-56E2-DADB-E440-6C237F4FBC2A}"/>
              </a:ext>
            </a:extLst>
          </p:cNvPr>
          <p:cNvSpPr/>
          <p:nvPr/>
        </p:nvSpPr>
        <p:spPr>
          <a:xfrm>
            <a:off x="5518595" y="3666356"/>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874369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15" name="Google Shape;500;p39">
            <a:extLst>
              <a:ext uri="{FF2B5EF4-FFF2-40B4-BE49-F238E27FC236}">
                <a16:creationId xmlns:a16="http://schemas.microsoft.com/office/drawing/2014/main" id="{B4FE5086-59B7-B04B-2E7B-C969EEFBF816}"/>
              </a:ext>
            </a:extLst>
          </p:cNvPr>
          <p:cNvSpPr/>
          <p:nvPr/>
        </p:nvSpPr>
        <p:spPr>
          <a:xfrm>
            <a:off x="5518595" y="3666356"/>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21656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811"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0872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alternate moves</a:t>
            </a:r>
            <a:endParaRPr/>
          </a:p>
          <a:p>
            <a:pPr marL="457200" lvl="0" indent="-457200" algn="l" rtl="0">
              <a:lnSpc>
                <a:spcPct val="100000"/>
              </a:lnSpc>
              <a:spcBef>
                <a:spcPts val="400"/>
              </a:spcBef>
              <a:spcAft>
                <a:spcPts val="0"/>
              </a:spcAft>
              <a:buSzPts val="2000"/>
              <a:buAutoNum type="arabicPeriod"/>
            </a:pPr>
            <a:r>
              <a:rPr lang="en-US" b="1"/>
              <a:t>Zero-sum: one player’s loss is another’s gain</a:t>
            </a:r>
            <a:endParaRPr/>
          </a:p>
          <a:p>
            <a:pPr marL="457200" lvl="0" indent="-457200" algn="l" rtl="0">
              <a:lnSpc>
                <a:spcPct val="100000"/>
              </a:lnSpc>
              <a:spcBef>
                <a:spcPts val="400"/>
              </a:spcBef>
              <a:spcAft>
                <a:spcPts val="0"/>
              </a:spcAft>
              <a:buSzPts val="2000"/>
              <a:buAutoNum type="arabicPeriod"/>
            </a:pPr>
            <a:r>
              <a:rPr lang="en-US" b="1"/>
              <a:t>Clear set of legal moves</a:t>
            </a:r>
            <a:endParaRPr/>
          </a:p>
          <a:p>
            <a:pPr marL="457200" lvl="0" indent="-457200" algn="l" rtl="0">
              <a:lnSpc>
                <a:spcPct val="100000"/>
              </a:lnSpc>
              <a:spcBef>
                <a:spcPts val="400"/>
              </a:spcBef>
              <a:spcAft>
                <a:spcPts val="0"/>
              </a:spcAft>
              <a:buSzPts val="2000"/>
              <a:buAutoNum type="arabicPeriod"/>
            </a:pPr>
            <a:r>
              <a:rPr lang="en-US" b="1"/>
              <a:t>Well-defined outcomes (e.g. win, lose, draw)</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Examples: </a:t>
            </a:r>
            <a:endParaRPr/>
          </a:p>
          <a:p>
            <a:pPr marL="914400" lvl="1" indent="-355600" algn="l" rtl="0">
              <a:lnSpc>
                <a:spcPct val="100000"/>
              </a:lnSpc>
              <a:spcBef>
                <a:spcPts val="400"/>
              </a:spcBef>
              <a:spcAft>
                <a:spcPts val="0"/>
              </a:spcAft>
              <a:buSzPts val="2000"/>
              <a:buChar char="▪"/>
            </a:pPr>
            <a:r>
              <a:rPr lang="en-US"/>
              <a:t>Chess, Checkers, Go, </a:t>
            </a:r>
            <a:endParaRPr/>
          </a:p>
          <a:p>
            <a:pPr marL="914400" lvl="1" indent="-355600" algn="l" rtl="0">
              <a:lnSpc>
                <a:spcPct val="100000"/>
              </a:lnSpc>
              <a:spcBef>
                <a:spcPts val="400"/>
              </a:spcBef>
              <a:spcAft>
                <a:spcPts val="0"/>
              </a:spcAft>
              <a:buSzPts val="2000"/>
              <a:buChar char="▪"/>
            </a:pPr>
            <a:r>
              <a:rPr lang="en-US"/>
              <a:t>Mancala, Tic-Tac-Toe, Othello …</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26" name="Google Shape;126;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Key properties of our games</a:t>
            </a:r>
            <a:endParaRPr/>
          </a:p>
        </p:txBody>
      </p:sp>
      <p:pic>
        <p:nvPicPr>
          <p:cNvPr id="127" name="Google Shape;127;p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28" name="Google Shape;128;p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811"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782261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811"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523813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5" name="Google Shape;500;p39">
            <a:extLst>
              <a:ext uri="{FF2B5EF4-FFF2-40B4-BE49-F238E27FC236}">
                <a16:creationId xmlns:a16="http://schemas.microsoft.com/office/drawing/2014/main" id="{23E280AD-D304-A799-B7B7-EE65CF9A50DF}"/>
              </a:ext>
            </a:extLst>
          </p:cNvPr>
          <p:cNvSpPr/>
          <p:nvPr/>
        </p:nvSpPr>
        <p:spPr>
          <a:xfrm>
            <a:off x="5505711" y="3533119"/>
            <a:ext cx="6477003" cy="3324881"/>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31713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379329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9064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60098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68597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81003"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8417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5" name="Google Shape;500;p39">
            <a:extLst>
              <a:ext uri="{FF2B5EF4-FFF2-40B4-BE49-F238E27FC236}">
                <a16:creationId xmlns:a16="http://schemas.microsoft.com/office/drawing/2014/main" id="{8658D632-E5FC-0905-088A-D69DEAEA3127}"/>
              </a:ext>
            </a:extLst>
          </p:cNvPr>
          <p:cNvSpPr/>
          <p:nvPr/>
        </p:nvSpPr>
        <p:spPr>
          <a:xfrm>
            <a:off x="5601494"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73686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9257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Most card games (e.g. Hearts, Bridge, etc.) and Scrabble </a:t>
            </a:r>
            <a:endParaRPr/>
          </a:p>
          <a:p>
            <a:pPr marL="914400" lvl="1" indent="-355600" algn="l" rtl="0">
              <a:lnSpc>
                <a:spcPct val="100000"/>
              </a:lnSpc>
              <a:spcBef>
                <a:spcPts val="400"/>
              </a:spcBef>
              <a:spcAft>
                <a:spcPts val="0"/>
              </a:spcAft>
              <a:buSzPts val="2000"/>
              <a:buChar char="▪"/>
            </a:pPr>
            <a:r>
              <a:rPr lang="en-US" b="1"/>
              <a:t>Stochastic, not deterministic</a:t>
            </a:r>
            <a:endParaRPr/>
          </a:p>
          <a:p>
            <a:pPr marL="914400" lvl="1" indent="-355600" algn="l" rtl="0">
              <a:lnSpc>
                <a:spcPct val="100000"/>
              </a:lnSpc>
              <a:spcBef>
                <a:spcPts val="400"/>
              </a:spcBef>
              <a:spcAft>
                <a:spcPts val="0"/>
              </a:spcAft>
              <a:buSzPts val="2000"/>
              <a:buChar char="▪"/>
            </a:pPr>
            <a:r>
              <a:rPr lang="en-US" b="1"/>
              <a:t>Not fully observable: lacking in perfect information</a:t>
            </a:r>
            <a:endParaRPr/>
          </a:p>
          <a:p>
            <a:pPr marL="457200" lvl="0" indent="-355600" algn="l" rtl="0">
              <a:lnSpc>
                <a:spcPct val="100000"/>
              </a:lnSpc>
              <a:spcBef>
                <a:spcPts val="400"/>
              </a:spcBef>
              <a:spcAft>
                <a:spcPts val="0"/>
              </a:spcAft>
              <a:buSzPts val="2000"/>
              <a:buChar char="o"/>
            </a:pPr>
            <a:r>
              <a:rPr lang="en-US" b="1"/>
              <a:t>Real-time strategy games</a:t>
            </a:r>
            <a:endParaRPr/>
          </a:p>
          <a:p>
            <a:pPr marL="914400" lvl="1" indent="-355600" algn="l" rtl="0">
              <a:lnSpc>
                <a:spcPct val="100000"/>
              </a:lnSpc>
              <a:spcBef>
                <a:spcPts val="400"/>
              </a:spcBef>
              <a:spcAft>
                <a:spcPts val="0"/>
              </a:spcAft>
              <a:buSzPts val="2000"/>
              <a:buChar char="▪"/>
            </a:pPr>
            <a:r>
              <a:rPr lang="en-US" b="1"/>
              <a:t>Continuous rather than discrete</a:t>
            </a:r>
            <a:endParaRPr/>
          </a:p>
          <a:p>
            <a:pPr marL="914400" lvl="1" indent="-355600" algn="l" rtl="0">
              <a:lnSpc>
                <a:spcPct val="100000"/>
              </a:lnSpc>
              <a:spcBef>
                <a:spcPts val="400"/>
              </a:spcBef>
              <a:spcAft>
                <a:spcPts val="0"/>
              </a:spcAft>
              <a:buSzPts val="2000"/>
              <a:buChar char="▪"/>
            </a:pPr>
            <a:r>
              <a:rPr lang="en-US" b="1"/>
              <a:t>No pause between actions, don’t take turns</a:t>
            </a:r>
            <a:endParaRPr/>
          </a:p>
          <a:p>
            <a:pPr marL="457200" lvl="0" indent="-355600" algn="l" rtl="0">
              <a:lnSpc>
                <a:spcPct val="100000"/>
              </a:lnSpc>
              <a:spcBef>
                <a:spcPts val="400"/>
              </a:spcBef>
              <a:spcAft>
                <a:spcPts val="0"/>
              </a:spcAft>
              <a:buSzPts val="2000"/>
              <a:buChar char="o"/>
            </a:pPr>
            <a:r>
              <a:rPr lang="en-US" b="1"/>
              <a:t>Cooperative games</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36" name="Google Shape;136;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More complicated games </a:t>
            </a:r>
            <a:endParaRPr/>
          </a:p>
        </p:txBody>
      </p:sp>
      <p:pic>
        <p:nvPicPr>
          <p:cNvPr id="137" name="Google Shape;137;p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38" name="Google Shape;138;p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3973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256987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307798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46020" y="367699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704688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88734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651659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058734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748292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91825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β</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42012838"/>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4856</TotalTime>
  <Words>21482</Words>
  <Application>Microsoft Macintosh PowerPoint</Application>
  <PresentationFormat>Widescreen</PresentationFormat>
  <Paragraphs>3805</Paragraphs>
  <Slides>149</Slides>
  <Notes>148</Notes>
  <HiddenSlides>3</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149</vt:i4>
      </vt:variant>
    </vt:vector>
  </HeadingPairs>
  <TitlesOfParts>
    <vt:vector size="166" baseType="lpstr">
      <vt:lpstr>Söhne</vt:lpstr>
      <vt:lpstr>Open Sans</vt:lpstr>
      <vt:lpstr>Times New Roman</vt:lpstr>
      <vt:lpstr>Lato Extended</vt:lpstr>
      <vt:lpstr>Arial</vt:lpstr>
      <vt:lpstr>Georgia</vt:lpstr>
      <vt:lpstr>Courier New</vt:lpstr>
      <vt:lpstr>Cambria Math</vt:lpstr>
      <vt:lpstr>Calibri</vt:lpstr>
      <vt:lpstr>Roboto Mono</vt:lpstr>
      <vt:lpstr>Libre Franklin Thin</vt:lpstr>
      <vt:lpstr>Quattrocento Sans</vt:lpstr>
      <vt:lpstr>Open Sans SemiBold</vt:lpstr>
      <vt:lpstr>Times</vt:lpstr>
      <vt:lpstr>Noto Sans Symbols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38</cp:revision>
  <dcterms:created xsi:type="dcterms:W3CDTF">2019-12-03T19:46:34Z</dcterms:created>
  <dcterms:modified xsi:type="dcterms:W3CDTF">2023-10-17T15:09:05Z</dcterms:modified>
</cp:coreProperties>
</file>